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259" r:id="rId3"/>
    <p:sldId id="31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00" r:id="rId67"/>
    <p:sldId id="301" r:id="rId68"/>
    <p:sldId id="302" r:id="rId69"/>
    <p:sldId id="303" r:id="rId70"/>
    <p:sldId id="304" r:id="rId71"/>
    <p:sldId id="305" r:id="rId72"/>
    <p:sldId id="306" r:id="rId73"/>
    <p:sldId id="307" r:id="rId74"/>
    <p:sldId id="308" r:id="rId75"/>
    <p:sldId id="309" r:id="rId76"/>
    <p:sldId id="310" r:id="rId77"/>
    <p:sldId id="314" r:id="rId78"/>
    <p:sldId id="313" r:id="rId79"/>
    <p:sldId id="266" r:id="rId80"/>
    <p:sldId id="278" r:id="rId81"/>
    <p:sldId id="315" r:id="rId82"/>
    <p:sldId id="265" r:id="rId83"/>
    <p:sldId id="316" r:id="rId84"/>
    <p:sldId id="279" r:id="rId85"/>
    <p:sldId id="272" r:id="rId86"/>
    <p:sldId id="295" r:id="rId87"/>
    <p:sldId id="281" r:id="rId88"/>
    <p:sldId id="258"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25"/>
    <p:restoredTop sz="93623"/>
  </p:normalViewPr>
  <p:slideViewPr>
    <p:cSldViewPr snapToGrid="0" snapToObjects="1">
      <p:cViewPr varScale="1">
        <p:scale>
          <a:sx n="104" d="100"/>
          <a:sy n="104" d="100"/>
        </p:scale>
        <p:origin x="13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c-dc\Heat%20for%20all\04_FNC\3.Experts\Hamlet%20Melkonyan\Copy%20of%20Vtangavor.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955062612882003E-2"/>
          <c:y val="0.184880321306747"/>
          <c:w val="0.86669537620850101"/>
          <c:h val="0.68069572844756798"/>
        </c:manualLayout>
      </c:layout>
      <c:scatterChart>
        <c:scatterStyle val="smoothMarker"/>
        <c:varyColors val="0"/>
        <c:ser>
          <c:idx val="0"/>
          <c:order val="0"/>
          <c:tx>
            <c:strRef>
              <c:f>Sheet5!$H$2</c:f>
              <c:strCache>
                <c:ptCount val="1"/>
                <c:pt idx="0">
                  <c:v>վտանգ</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trendline>
            <c:spPr>
              <a:ln w="25400">
                <a:solidFill>
                  <a:srgbClr val="000000"/>
                </a:solidFill>
                <a:prstDash val="solid"/>
              </a:ln>
            </c:spPr>
            <c:trendlineType val="linear"/>
            <c:dispRSqr val="1"/>
            <c:dispEq val="1"/>
            <c:trendlineLbl>
              <c:layout>
                <c:manualLayout>
                  <c:x val="0.134370120791204"/>
                  <c:y val="-0.46762914663104299"/>
                </c:manualLayout>
              </c:layout>
              <c:numFmt formatCode="General" sourceLinked="0"/>
              <c:spPr>
                <a:noFill/>
                <a:ln w="25400">
                  <a:noFill/>
                </a:ln>
              </c:spPr>
              <c:txPr>
                <a:bodyPr/>
                <a:lstStyle/>
                <a:p>
                  <a:pPr>
                    <a:defRPr sz="1400" b="0" i="0" u="none" strike="noStrike" baseline="0">
                      <a:solidFill>
                        <a:srgbClr val="000000"/>
                      </a:solidFill>
                      <a:latin typeface="Arial"/>
                      <a:ea typeface="Arial"/>
                      <a:cs typeface="Arial"/>
                    </a:defRPr>
                  </a:pPr>
                  <a:endParaRPr lang="en-US"/>
                </a:p>
              </c:txPr>
            </c:trendlineLbl>
          </c:trendline>
          <c:xVal>
            <c:numRef>
              <c:f>Sheet5!$C$3:$C$44</c:f>
              <c:numCache>
                <c:formatCode>General</c:formatCod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numCache>
            </c:numRef>
          </c:xVal>
          <c:yVal>
            <c:numRef>
              <c:f>Sheet5!$H$3:$H$44</c:f>
              <c:numCache>
                <c:formatCode>0</c:formatCode>
                <c:ptCount val="42"/>
                <c:pt idx="0">
                  <c:v>156</c:v>
                </c:pt>
                <c:pt idx="1">
                  <c:v>165</c:v>
                </c:pt>
                <c:pt idx="2">
                  <c:v>143</c:v>
                </c:pt>
                <c:pt idx="3">
                  <c:v>171</c:v>
                </c:pt>
                <c:pt idx="4">
                  <c:v>137</c:v>
                </c:pt>
                <c:pt idx="5">
                  <c:v>135</c:v>
                </c:pt>
                <c:pt idx="6">
                  <c:v>156</c:v>
                </c:pt>
                <c:pt idx="7">
                  <c:v>132</c:v>
                </c:pt>
                <c:pt idx="8">
                  <c:v>169</c:v>
                </c:pt>
                <c:pt idx="9">
                  <c:v>140</c:v>
                </c:pt>
                <c:pt idx="10">
                  <c:v>169</c:v>
                </c:pt>
                <c:pt idx="11">
                  <c:v>167</c:v>
                </c:pt>
                <c:pt idx="12">
                  <c:v>207</c:v>
                </c:pt>
                <c:pt idx="13">
                  <c:v>172</c:v>
                </c:pt>
                <c:pt idx="14">
                  <c:v>174</c:v>
                </c:pt>
                <c:pt idx="15">
                  <c:v>182</c:v>
                </c:pt>
                <c:pt idx="16">
                  <c:v>158</c:v>
                </c:pt>
                <c:pt idx="17">
                  <c:v>130</c:v>
                </c:pt>
                <c:pt idx="18">
                  <c:v>135</c:v>
                </c:pt>
                <c:pt idx="19">
                  <c:v>130</c:v>
                </c:pt>
                <c:pt idx="20">
                  <c:v>129</c:v>
                </c:pt>
                <c:pt idx="21">
                  <c:v>159</c:v>
                </c:pt>
                <c:pt idx="22">
                  <c:v>197</c:v>
                </c:pt>
                <c:pt idx="23">
                  <c:v>144</c:v>
                </c:pt>
                <c:pt idx="24">
                  <c:v>170</c:v>
                </c:pt>
                <c:pt idx="25">
                  <c:v>155</c:v>
                </c:pt>
                <c:pt idx="26">
                  <c:v>126</c:v>
                </c:pt>
                <c:pt idx="27">
                  <c:v>186</c:v>
                </c:pt>
                <c:pt idx="28">
                  <c:v>210</c:v>
                </c:pt>
                <c:pt idx="29">
                  <c:v>253</c:v>
                </c:pt>
                <c:pt idx="30">
                  <c:v>196</c:v>
                </c:pt>
                <c:pt idx="31">
                  <c:v>126</c:v>
                </c:pt>
                <c:pt idx="32">
                  <c:v>237</c:v>
                </c:pt>
                <c:pt idx="33">
                  <c:v>164</c:v>
                </c:pt>
                <c:pt idx="34">
                  <c:v>273</c:v>
                </c:pt>
                <c:pt idx="35">
                  <c:v>202</c:v>
                </c:pt>
                <c:pt idx="36">
                  <c:v>165</c:v>
                </c:pt>
                <c:pt idx="37">
                  <c:v>174</c:v>
                </c:pt>
                <c:pt idx="38">
                  <c:v>139</c:v>
                </c:pt>
                <c:pt idx="39">
                  <c:v>161</c:v>
                </c:pt>
                <c:pt idx="40">
                  <c:v>161</c:v>
                </c:pt>
                <c:pt idx="41">
                  <c:v>201</c:v>
                </c:pt>
              </c:numCache>
            </c:numRef>
          </c:yVal>
          <c:smooth val="1"/>
        </c:ser>
        <c:dLbls>
          <c:showLegendKey val="0"/>
          <c:showVal val="0"/>
          <c:showCatName val="0"/>
          <c:showSerName val="0"/>
          <c:showPercent val="0"/>
          <c:showBubbleSize val="0"/>
        </c:dLbls>
        <c:axId val="241644408"/>
        <c:axId val="241644800"/>
      </c:scatterChart>
      <c:valAx>
        <c:axId val="24164440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41644800"/>
        <c:crosses val="autoZero"/>
        <c:crossBetween val="midCat"/>
      </c:valAx>
      <c:valAx>
        <c:axId val="241644800"/>
        <c:scaling>
          <c:orientation val="minMax"/>
          <c:min val="100"/>
        </c:scaling>
        <c:delete val="0"/>
        <c:axPos val="l"/>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241644408"/>
        <c:crosses val="autoZero"/>
        <c:crossBetween val="midCat"/>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85768-B74D-4177-AA03-37BC98543BB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CL"/>
        </a:p>
      </dgm:t>
    </dgm:pt>
    <dgm:pt modelId="{297E7189-B5C0-4441-9D93-0365147FD3B4}">
      <dgm:prSet phldrT="[Texto]"/>
      <dgm:spPr/>
      <dgm:t>
        <a:bodyPr/>
        <a:lstStyle/>
        <a:p>
          <a:r>
            <a:rPr lang="es-CL"/>
            <a:t>MINAGRI</a:t>
          </a:r>
        </a:p>
      </dgm:t>
    </dgm:pt>
    <dgm:pt modelId="{3DD8279F-EEC4-4A9E-BBB6-77102ED4C342}" type="parTrans" cxnId="{66E86FA5-9D69-4F57-9945-56D096E3BAC0}">
      <dgm:prSet/>
      <dgm:spPr/>
      <dgm:t>
        <a:bodyPr/>
        <a:lstStyle/>
        <a:p>
          <a:endParaRPr lang="es-CL"/>
        </a:p>
      </dgm:t>
    </dgm:pt>
    <dgm:pt modelId="{6E989B8B-74DE-414D-A20B-B51617D57902}" type="sibTrans" cxnId="{66E86FA5-9D69-4F57-9945-56D096E3BAC0}">
      <dgm:prSet/>
      <dgm:spPr/>
      <dgm:t>
        <a:bodyPr/>
        <a:lstStyle/>
        <a:p>
          <a:endParaRPr lang="es-CL"/>
        </a:p>
      </dgm:t>
    </dgm:pt>
    <dgm:pt modelId="{BED208DF-4BF2-489F-AE2C-F18D7B80EF8D}">
      <dgm:prSet phldrT="[Texto]" custT="1"/>
      <dgm:spPr/>
      <dgm:t>
        <a:bodyPr/>
        <a:lstStyle/>
        <a:p>
          <a:r>
            <a:rPr lang="es-CL" sz="1000"/>
            <a:t>FIA, FUCOA,SAG, INDAP, UNEA, INFOR, CONAF, ODEPA, CNR, CIREN, Subsecretaría MINAGRI, AGROSEGUROS, INIA</a:t>
          </a:r>
        </a:p>
      </dgm:t>
    </dgm:pt>
    <dgm:pt modelId="{CA873B2D-EABC-4DC2-AAA2-C9B8DB6428D0}" type="parTrans" cxnId="{25E70AD1-0D12-4436-896E-DC679A0571DA}">
      <dgm:prSet/>
      <dgm:spPr/>
      <dgm:t>
        <a:bodyPr/>
        <a:lstStyle/>
        <a:p>
          <a:endParaRPr lang="es-CL"/>
        </a:p>
      </dgm:t>
    </dgm:pt>
    <dgm:pt modelId="{22DEED9B-B6B8-4B3A-B15D-60E72BF6D084}" type="sibTrans" cxnId="{25E70AD1-0D12-4436-896E-DC679A0571DA}">
      <dgm:prSet/>
      <dgm:spPr/>
      <dgm:t>
        <a:bodyPr/>
        <a:lstStyle/>
        <a:p>
          <a:endParaRPr lang="es-CL"/>
        </a:p>
      </dgm:t>
    </dgm:pt>
    <dgm:pt modelId="{546697E8-266D-491A-8669-A2D41A1F6893}" type="pres">
      <dgm:prSet presAssocID="{1DD85768-B74D-4177-AA03-37BC98543BBB}" presName="Name0" presStyleCnt="0">
        <dgm:presLayoutVars>
          <dgm:dir/>
          <dgm:animLvl val="lvl"/>
          <dgm:resizeHandles/>
        </dgm:presLayoutVars>
      </dgm:prSet>
      <dgm:spPr/>
      <dgm:t>
        <a:bodyPr/>
        <a:lstStyle/>
        <a:p>
          <a:endParaRPr lang="en-US"/>
        </a:p>
      </dgm:t>
    </dgm:pt>
    <dgm:pt modelId="{5586F72C-51F2-4B82-94D3-11ADBE18D389}" type="pres">
      <dgm:prSet presAssocID="{297E7189-B5C0-4441-9D93-0365147FD3B4}" presName="linNode" presStyleCnt="0"/>
      <dgm:spPr/>
    </dgm:pt>
    <dgm:pt modelId="{84C6DA4C-BAD7-4F0D-ADD3-060D218B6028}" type="pres">
      <dgm:prSet presAssocID="{297E7189-B5C0-4441-9D93-0365147FD3B4}" presName="parentShp" presStyleLbl="node1" presStyleIdx="0" presStyleCnt="1" custScaleX="90476" custScaleY="81190" custLinFactNeighborX="-76448" custLinFactNeighborY="-29627">
        <dgm:presLayoutVars>
          <dgm:bulletEnabled val="1"/>
        </dgm:presLayoutVars>
      </dgm:prSet>
      <dgm:spPr/>
      <dgm:t>
        <a:bodyPr/>
        <a:lstStyle/>
        <a:p>
          <a:endParaRPr lang="en-US"/>
        </a:p>
      </dgm:t>
    </dgm:pt>
    <dgm:pt modelId="{DA3F2AC8-B0B9-4013-AC5C-4052E20CC775}" type="pres">
      <dgm:prSet presAssocID="{297E7189-B5C0-4441-9D93-0365147FD3B4}" presName="childShp" presStyleLbl="bgAccFollowNode1" presStyleIdx="0" presStyleCnt="1" custScaleY="100098">
        <dgm:presLayoutVars>
          <dgm:bulletEnabled val="1"/>
        </dgm:presLayoutVars>
      </dgm:prSet>
      <dgm:spPr/>
      <dgm:t>
        <a:bodyPr/>
        <a:lstStyle/>
        <a:p>
          <a:endParaRPr lang="en-US"/>
        </a:p>
      </dgm:t>
    </dgm:pt>
  </dgm:ptLst>
  <dgm:cxnLst>
    <dgm:cxn modelId="{10262346-C89C-BB47-A2DC-55933589325A}" type="presOf" srcId="{1DD85768-B74D-4177-AA03-37BC98543BBB}" destId="{546697E8-266D-491A-8669-A2D41A1F6893}" srcOrd="0" destOrd="0" presId="urn:microsoft.com/office/officeart/2005/8/layout/vList6"/>
    <dgm:cxn modelId="{056D131A-0DF2-1C49-8C86-DF3D064C7807}" type="presOf" srcId="{BED208DF-4BF2-489F-AE2C-F18D7B80EF8D}" destId="{DA3F2AC8-B0B9-4013-AC5C-4052E20CC775}" srcOrd="0" destOrd="0" presId="urn:microsoft.com/office/officeart/2005/8/layout/vList6"/>
    <dgm:cxn modelId="{B6ECD780-ADB4-B246-946A-E538982ECB2B}" type="presOf" srcId="{297E7189-B5C0-4441-9D93-0365147FD3B4}" destId="{84C6DA4C-BAD7-4F0D-ADD3-060D218B6028}" srcOrd="0" destOrd="0" presId="urn:microsoft.com/office/officeart/2005/8/layout/vList6"/>
    <dgm:cxn modelId="{66E86FA5-9D69-4F57-9945-56D096E3BAC0}" srcId="{1DD85768-B74D-4177-AA03-37BC98543BBB}" destId="{297E7189-B5C0-4441-9D93-0365147FD3B4}" srcOrd="0" destOrd="0" parTransId="{3DD8279F-EEC4-4A9E-BBB6-77102ED4C342}" sibTransId="{6E989B8B-74DE-414D-A20B-B51617D57902}"/>
    <dgm:cxn modelId="{25E70AD1-0D12-4436-896E-DC679A0571DA}" srcId="{297E7189-B5C0-4441-9D93-0365147FD3B4}" destId="{BED208DF-4BF2-489F-AE2C-F18D7B80EF8D}" srcOrd="0" destOrd="0" parTransId="{CA873B2D-EABC-4DC2-AAA2-C9B8DB6428D0}" sibTransId="{22DEED9B-B6B8-4B3A-B15D-60E72BF6D084}"/>
    <dgm:cxn modelId="{024BC2BB-9609-914E-A52B-4499EB77AEAE}" type="presParOf" srcId="{546697E8-266D-491A-8669-A2D41A1F6893}" destId="{5586F72C-51F2-4B82-94D3-11ADBE18D389}" srcOrd="0" destOrd="0" presId="urn:microsoft.com/office/officeart/2005/8/layout/vList6"/>
    <dgm:cxn modelId="{EACB98BA-83DB-1040-95DA-61CE99D09ED5}" type="presParOf" srcId="{5586F72C-51F2-4B82-94D3-11ADBE18D389}" destId="{84C6DA4C-BAD7-4F0D-ADD3-060D218B6028}" srcOrd="0" destOrd="0" presId="urn:microsoft.com/office/officeart/2005/8/layout/vList6"/>
    <dgm:cxn modelId="{02F09224-ECE0-3B40-B22E-F62145B7F6E7}" type="presParOf" srcId="{5586F72C-51F2-4B82-94D3-11ADBE18D389}" destId="{DA3F2AC8-B0B9-4013-AC5C-4052E20CC77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02F1C2-53AA-4E73-BE21-73328969041E}"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CL"/>
        </a:p>
      </dgm:t>
    </dgm:pt>
    <dgm:pt modelId="{25A01926-4948-4D5E-A986-5058FC02C7F8}">
      <dgm:prSet phldrT="[Texto]" custT="1"/>
      <dgm:spPr/>
      <dgm:t>
        <a:bodyPr/>
        <a:lstStyle/>
        <a:p>
          <a:r>
            <a:rPr lang="es-CL" sz="1200"/>
            <a:t>1 y 2</a:t>
          </a:r>
        </a:p>
      </dgm:t>
    </dgm:pt>
    <dgm:pt modelId="{039ECD8F-D04C-46F6-87C7-BB997B77F89E}" type="parTrans" cxnId="{AED540FC-420B-45C7-84AB-9C4AF65E8DBF}">
      <dgm:prSet/>
      <dgm:spPr/>
      <dgm:t>
        <a:bodyPr/>
        <a:lstStyle/>
        <a:p>
          <a:endParaRPr lang="es-CL" sz="1000"/>
        </a:p>
      </dgm:t>
    </dgm:pt>
    <dgm:pt modelId="{B9476069-5CA1-4AA7-8FAA-10AE4F52449A}" type="sibTrans" cxnId="{AED540FC-420B-45C7-84AB-9C4AF65E8DBF}">
      <dgm:prSet/>
      <dgm:spPr/>
      <dgm:t>
        <a:bodyPr/>
        <a:lstStyle/>
        <a:p>
          <a:endParaRPr lang="es-CL" sz="1000"/>
        </a:p>
      </dgm:t>
    </dgm:pt>
    <dgm:pt modelId="{13BE9BC9-6D24-4CA1-8332-CED62830D18C}">
      <dgm:prSet phldrT="[Texto]" custT="1"/>
      <dgm:spPr/>
      <dgm:t>
        <a:bodyPr/>
        <a:lstStyle/>
        <a:p>
          <a:r>
            <a:rPr lang="es-CL" sz="1200"/>
            <a:t>Competitividad</a:t>
          </a:r>
        </a:p>
      </dgm:t>
    </dgm:pt>
    <dgm:pt modelId="{86C36323-2DA2-44AA-AA5A-5623A87B3D24}" type="parTrans" cxnId="{FB879EBF-A4B3-4167-8C46-C05D813A88F8}">
      <dgm:prSet/>
      <dgm:spPr/>
      <dgm:t>
        <a:bodyPr/>
        <a:lstStyle/>
        <a:p>
          <a:endParaRPr lang="es-CL" sz="1000"/>
        </a:p>
      </dgm:t>
    </dgm:pt>
    <dgm:pt modelId="{2A6D89DF-0B10-493E-808B-CE6BD3B1C4E5}" type="sibTrans" cxnId="{FB879EBF-A4B3-4167-8C46-C05D813A88F8}">
      <dgm:prSet/>
      <dgm:spPr/>
      <dgm:t>
        <a:bodyPr/>
        <a:lstStyle/>
        <a:p>
          <a:endParaRPr lang="es-CL" sz="1000"/>
        </a:p>
      </dgm:t>
    </dgm:pt>
    <dgm:pt modelId="{BFF18B02-7DBD-40BA-8A82-C238BB4029C0}">
      <dgm:prSet phldrT="[Texto]" custT="1"/>
      <dgm:spPr/>
      <dgm:t>
        <a:bodyPr/>
        <a:lstStyle/>
        <a:p>
          <a:r>
            <a:rPr lang="es-CL" sz="1200"/>
            <a:t>Investigación e innovación</a:t>
          </a:r>
        </a:p>
      </dgm:t>
    </dgm:pt>
    <dgm:pt modelId="{21DE2922-274A-413E-96F5-498F22D2D6CA}" type="parTrans" cxnId="{821BEB7F-D2F0-4A27-A740-46684EE69C0F}">
      <dgm:prSet/>
      <dgm:spPr/>
      <dgm:t>
        <a:bodyPr/>
        <a:lstStyle/>
        <a:p>
          <a:endParaRPr lang="es-CL" sz="1000"/>
        </a:p>
      </dgm:t>
    </dgm:pt>
    <dgm:pt modelId="{9C256627-E21C-4283-88F0-E49972059A88}" type="sibTrans" cxnId="{821BEB7F-D2F0-4A27-A740-46684EE69C0F}">
      <dgm:prSet/>
      <dgm:spPr/>
      <dgm:t>
        <a:bodyPr/>
        <a:lstStyle/>
        <a:p>
          <a:endParaRPr lang="es-CL" sz="1000"/>
        </a:p>
      </dgm:t>
    </dgm:pt>
    <dgm:pt modelId="{E5FE326B-E96E-4129-8288-965859B47DA2}">
      <dgm:prSet phldrT="[Texto]" custT="1"/>
      <dgm:spPr/>
      <dgm:t>
        <a:bodyPr/>
        <a:lstStyle/>
        <a:p>
          <a:r>
            <a:rPr lang="es-CL" sz="1200"/>
            <a:t>3 y 4</a:t>
          </a:r>
        </a:p>
      </dgm:t>
    </dgm:pt>
    <dgm:pt modelId="{C9F3A26E-98C1-412F-B42F-E656F8BBB01E}" type="parTrans" cxnId="{E4193E6E-C4CF-4A0F-8A0C-39D895A00334}">
      <dgm:prSet/>
      <dgm:spPr/>
      <dgm:t>
        <a:bodyPr/>
        <a:lstStyle/>
        <a:p>
          <a:endParaRPr lang="es-CL" sz="1000"/>
        </a:p>
      </dgm:t>
    </dgm:pt>
    <dgm:pt modelId="{CE8F4BDD-F12A-461D-845C-311EFD8ED6D6}" type="sibTrans" cxnId="{E4193E6E-C4CF-4A0F-8A0C-39D895A00334}">
      <dgm:prSet/>
      <dgm:spPr/>
      <dgm:t>
        <a:bodyPr/>
        <a:lstStyle/>
        <a:p>
          <a:endParaRPr lang="es-CL" sz="1000"/>
        </a:p>
      </dgm:t>
    </dgm:pt>
    <dgm:pt modelId="{63283AB4-4FAE-4724-9138-50DD36896773}">
      <dgm:prSet phldrT="[Texto]" custT="1"/>
      <dgm:spPr/>
      <dgm:t>
        <a:bodyPr/>
        <a:lstStyle/>
        <a:p>
          <a:r>
            <a:rPr lang="es-CL" sz="1200"/>
            <a:t>Sustentabilidad económica, social y ambiental</a:t>
          </a:r>
        </a:p>
      </dgm:t>
    </dgm:pt>
    <dgm:pt modelId="{F78F3F06-FF6B-427F-9DFE-0FAE260594B1}" type="parTrans" cxnId="{A3DF9A78-CDFE-451A-B0C3-BF73E8840D12}">
      <dgm:prSet/>
      <dgm:spPr/>
      <dgm:t>
        <a:bodyPr/>
        <a:lstStyle/>
        <a:p>
          <a:endParaRPr lang="es-CL" sz="1000"/>
        </a:p>
      </dgm:t>
    </dgm:pt>
    <dgm:pt modelId="{2EA6BE90-A137-450B-8B3E-31F7F025DCA6}" type="sibTrans" cxnId="{A3DF9A78-CDFE-451A-B0C3-BF73E8840D12}">
      <dgm:prSet/>
      <dgm:spPr/>
      <dgm:t>
        <a:bodyPr/>
        <a:lstStyle/>
        <a:p>
          <a:endParaRPr lang="es-CL" sz="1000"/>
        </a:p>
      </dgm:t>
    </dgm:pt>
    <dgm:pt modelId="{660BED6B-F3E3-4B3F-8E8E-794E4CF12AEC}">
      <dgm:prSet phldrT="[Texto]" custT="1"/>
      <dgm:spPr/>
      <dgm:t>
        <a:bodyPr/>
        <a:lstStyle/>
        <a:p>
          <a:r>
            <a:rPr lang="es-CL" sz="1200"/>
            <a:t>Transparencia y acceso a mercados</a:t>
          </a:r>
        </a:p>
      </dgm:t>
    </dgm:pt>
    <dgm:pt modelId="{7040F98A-08CE-455B-8F00-7FE9D7F3A4DA}" type="parTrans" cxnId="{67FA10CA-E574-41BE-A411-2775ED08BA53}">
      <dgm:prSet/>
      <dgm:spPr/>
      <dgm:t>
        <a:bodyPr/>
        <a:lstStyle/>
        <a:p>
          <a:endParaRPr lang="es-CL" sz="1000"/>
        </a:p>
      </dgm:t>
    </dgm:pt>
    <dgm:pt modelId="{BF76D3BF-3216-46F1-A282-75B2A09B10A1}" type="sibTrans" cxnId="{67FA10CA-E574-41BE-A411-2775ED08BA53}">
      <dgm:prSet/>
      <dgm:spPr/>
      <dgm:t>
        <a:bodyPr/>
        <a:lstStyle/>
        <a:p>
          <a:endParaRPr lang="es-CL" sz="1000"/>
        </a:p>
      </dgm:t>
    </dgm:pt>
    <dgm:pt modelId="{6C8463FD-6E89-4754-A033-425A707A15AE}">
      <dgm:prSet phldrT="[Texto]" custT="1"/>
      <dgm:spPr/>
      <dgm:t>
        <a:bodyPr/>
        <a:lstStyle/>
        <a:p>
          <a:r>
            <a:rPr lang="es-CL" sz="1200"/>
            <a:t>5</a:t>
          </a:r>
        </a:p>
      </dgm:t>
    </dgm:pt>
    <dgm:pt modelId="{A1E0710A-7940-482E-99C0-DA9E2A673D2A}" type="parTrans" cxnId="{7B76E6AA-0490-4487-B073-C2BA87CA2532}">
      <dgm:prSet/>
      <dgm:spPr/>
      <dgm:t>
        <a:bodyPr/>
        <a:lstStyle/>
        <a:p>
          <a:endParaRPr lang="es-CL" sz="1000"/>
        </a:p>
      </dgm:t>
    </dgm:pt>
    <dgm:pt modelId="{E54C6A44-37AB-40DC-8CC2-C3DDA3D076E0}" type="sibTrans" cxnId="{7B76E6AA-0490-4487-B073-C2BA87CA2532}">
      <dgm:prSet/>
      <dgm:spPr/>
      <dgm:t>
        <a:bodyPr/>
        <a:lstStyle/>
        <a:p>
          <a:endParaRPr lang="es-CL" sz="1000"/>
        </a:p>
      </dgm:t>
    </dgm:pt>
    <dgm:pt modelId="{D36DDD24-0459-4A46-A370-4C7BDA3B4CDF}">
      <dgm:prSet phldrT="[Texto]" custT="1"/>
      <dgm:spPr/>
      <dgm:t>
        <a:bodyPr/>
        <a:lstStyle/>
        <a:p>
          <a:r>
            <a:rPr lang="es-CL" sz="1200"/>
            <a:t>Modernización del Ministerio y sus Servicios</a:t>
          </a:r>
        </a:p>
      </dgm:t>
    </dgm:pt>
    <dgm:pt modelId="{620374CB-F178-4F2D-A7C0-89E5CC9FBE68}" type="parTrans" cxnId="{FFBBEC12-A648-4854-9ECD-E1E972D08E1D}">
      <dgm:prSet/>
      <dgm:spPr/>
      <dgm:t>
        <a:bodyPr/>
        <a:lstStyle/>
        <a:p>
          <a:endParaRPr lang="es-CL" sz="1000"/>
        </a:p>
      </dgm:t>
    </dgm:pt>
    <dgm:pt modelId="{AA2C64D0-B4A6-4B59-9647-AE8DF8BA97E0}" type="sibTrans" cxnId="{FFBBEC12-A648-4854-9ECD-E1E972D08E1D}">
      <dgm:prSet/>
      <dgm:spPr/>
      <dgm:t>
        <a:bodyPr/>
        <a:lstStyle/>
        <a:p>
          <a:endParaRPr lang="es-CL" sz="1000"/>
        </a:p>
      </dgm:t>
    </dgm:pt>
    <dgm:pt modelId="{7CAC9506-2381-431D-9F4F-210DFFEE969E}" type="pres">
      <dgm:prSet presAssocID="{FF02F1C2-53AA-4E73-BE21-73328969041E}" presName="Name0" presStyleCnt="0">
        <dgm:presLayoutVars>
          <dgm:chMax val="7"/>
          <dgm:dir/>
          <dgm:animLvl val="lvl"/>
          <dgm:resizeHandles val="exact"/>
        </dgm:presLayoutVars>
      </dgm:prSet>
      <dgm:spPr/>
      <dgm:t>
        <a:bodyPr/>
        <a:lstStyle/>
        <a:p>
          <a:endParaRPr lang="en-US"/>
        </a:p>
      </dgm:t>
    </dgm:pt>
    <dgm:pt modelId="{A3DCAB17-35B5-4FB1-9FAE-34B20F698B9C}" type="pres">
      <dgm:prSet presAssocID="{25A01926-4948-4D5E-A986-5058FC02C7F8}" presName="circle1" presStyleLbl="node1" presStyleIdx="0" presStyleCnt="3"/>
      <dgm:spPr/>
    </dgm:pt>
    <dgm:pt modelId="{0308FD36-6E0F-4A84-8290-5F13CE972042}" type="pres">
      <dgm:prSet presAssocID="{25A01926-4948-4D5E-A986-5058FC02C7F8}" presName="space" presStyleCnt="0"/>
      <dgm:spPr/>
    </dgm:pt>
    <dgm:pt modelId="{44D41D93-1F7C-405A-9A0D-6C1B497FF18B}" type="pres">
      <dgm:prSet presAssocID="{25A01926-4948-4D5E-A986-5058FC02C7F8}" presName="rect1" presStyleLbl="alignAcc1" presStyleIdx="0" presStyleCnt="3" custScaleX="118723"/>
      <dgm:spPr/>
      <dgm:t>
        <a:bodyPr/>
        <a:lstStyle/>
        <a:p>
          <a:endParaRPr lang="en-US"/>
        </a:p>
      </dgm:t>
    </dgm:pt>
    <dgm:pt modelId="{41C68424-062E-4447-8E44-631DEF962E59}" type="pres">
      <dgm:prSet presAssocID="{E5FE326B-E96E-4129-8288-965859B47DA2}" presName="vertSpace2" presStyleLbl="node1" presStyleIdx="0" presStyleCnt="3"/>
      <dgm:spPr/>
    </dgm:pt>
    <dgm:pt modelId="{4E8BAC50-D246-40F9-B8D3-783979BFE8B8}" type="pres">
      <dgm:prSet presAssocID="{E5FE326B-E96E-4129-8288-965859B47DA2}" presName="circle2" presStyleLbl="node1" presStyleIdx="1" presStyleCnt="3"/>
      <dgm:spPr/>
    </dgm:pt>
    <dgm:pt modelId="{DACB1EF4-E237-4AD5-AA00-4D6756231843}" type="pres">
      <dgm:prSet presAssocID="{E5FE326B-E96E-4129-8288-965859B47DA2}" presName="rect2" presStyleLbl="alignAcc1" presStyleIdx="1" presStyleCnt="3" custScaleX="118723" custScaleY="117109"/>
      <dgm:spPr/>
      <dgm:t>
        <a:bodyPr/>
        <a:lstStyle/>
        <a:p>
          <a:endParaRPr lang="en-US"/>
        </a:p>
      </dgm:t>
    </dgm:pt>
    <dgm:pt modelId="{67978BF7-5B4D-4BFD-AB2F-03EE7D02C543}" type="pres">
      <dgm:prSet presAssocID="{6C8463FD-6E89-4754-A033-425A707A15AE}" presName="vertSpace3" presStyleLbl="node1" presStyleIdx="1" presStyleCnt="3"/>
      <dgm:spPr/>
    </dgm:pt>
    <dgm:pt modelId="{539E0C7E-F008-4BB3-AB06-BED88DA8D97D}" type="pres">
      <dgm:prSet presAssocID="{6C8463FD-6E89-4754-A033-425A707A15AE}" presName="circle3" presStyleLbl="node1" presStyleIdx="2" presStyleCnt="3"/>
      <dgm:spPr/>
    </dgm:pt>
    <dgm:pt modelId="{0319B724-FBCE-4344-9E6C-A6AE24DFA8DC}" type="pres">
      <dgm:prSet presAssocID="{6C8463FD-6E89-4754-A033-425A707A15AE}" presName="rect3" presStyleLbl="alignAcc1" presStyleIdx="2" presStyleCnt="3" custScaleX="118723" custScaleY="89646"/>
      <dgm:spPr/>
      <dgm:t>
        <a:bodyPr/>
        <a:lstStyle/>
        <a:p>
          <a:endParaRPr lang="en-US"/>
        </a:p>
      </dgm:t>
    </dgm:pt>
    <dgm:pt modelId="{CB69CB69-AD8D-401F-8779-0AE74B4D6F58}" type="pres">
      <dgm:prSet presAssocID="{25A01926-4948-4D5E-A986-5058FC02C7F8}" presName="rect1ParTx" presStyleLbl="alignAcc1" presStyleIdx="2" presStyleCnt="3">
        <dgm:presLayoutVars>
          <dgm:chMax val="1"/>
          <dgm:bulletEnabled val="1"/>
        </dgm:presLayoutVars>
      </dgm:prSet>
      <dgm:spPr/>
      <dgm:t>
        <a:bodyPr/>
        <a:lstStyle/>
        <a:p>
          <a:endParaRPr lang="en-US"/>
        </a:p>
      </dgm:t>
    </dgm:pt>
    <dgm:pt modelId="{A8F92E67-7A36-415B-91E9-0BC6DC9BA553}" type="pres">
      <dgm:prSet presAssocID="{25A01926-4948-4D5E-A986-5058FC02C7F8}" presName="rect1ChTx" presStyleLbl="alignAcc1" presStyleIdx="2" presStyleCnt="3" custScaleX="153905">
        <dgm:presLayoutVars>
          <dgm:bulletEnabled val="1"/>
        </dgm:presLayoutVars>
      </dgm:prSet>
      <dgm:spPr/>
      <dgm:t>
        <a:bodyPr/>
        <a:lstStyle/>
        <a:p>
          <a:endParaRPr lang="en-US"/>
        </a:p>
      </dgm:t>
    </dgm:pt>
    <dgm:pt modelId="{9DF0708E-DB80-4797-868C-6DF256FC21F4}" type="pres">
      <dgm:prSet presAssocID="{E5FE326B-E96E-4129-8288-965859B47DA2}" presName="rect2ParTx" presStyleLbl="alignAcc1" presStyleIdx="2" presStyleCnt="3">
        <dgm:presLayoutVars>
          <dgm:chMax val="1"/>
          <dgm:bulletEnabled val="1"/>
        </dgm:presLayoutVars>
      </dgm:prSet>
      <dgm:spPr/>
      <dgm:t>
        <a:bodyPr/>
        <a:lstStyle/>
        <a:p>
          <a:endParaRPr lang="en-US"/>
        </a:p>
      </dgm:t>
    </dgm:pt>
    <dgm:pt modelId="{1B0B3B9B-DD75-4F0A-A707-EC33255BB2B6}" type="pres">
      <dgm:prSet presAssocID="{E5FE326B-E96E-4129-8288-965859B47DA2}" presName="rect2ChTx" presStyleLbl="alignAcc1" presStyleIdx="2" presStyleCnt="3" custScaleX="153243">
        <dgm:presLayoutVars>
          <dgm:bulletEnabled val="1"/>
        </dgm:presLayoutVars>
      </dgm:prSet>
      <dgm:spPr/>
      <dgm:t>
        <a:bodyPr/>
        <a:lstStyle/>
        <a:p>
          <a:endParaRPr lang="en-US"/>
        </a:p>
      </dgm:t>
    </dgm:pt>
    <dgm:pt modelId="{B653D805-766C-406B-A744-646462F8A01B}" type="pres">
      <dgm:prSet presAssocID="{6C8463FD-6E89-4754-A033-425A707A15AE}" presName="rect3ParTx" presStyleLbl="alignAcc1" presStyleIdx="2" presStyleCnt="3">
        <dgm:presLayoutVars>
          <dgm:chMax val="1"/>
          <dgm:bulletEnabled val="1"/>
        </dgm:presLayoutVars>
      </dgm:prSet>
      <dgm:spPr/>
      <dgm:t>
        <a:bodyPr/>
        <a:lstStyle/>
        <a:p>
          <a:endParaRPr lang="en-US"/>
        </a:p>
      </dgm:t>
    </dgm:pt>
    <dgm:pt modelId="{AD347E4D-D0AE-4621-958A-F6DC6A0661E9}" type="pres">
      <dgm:prSet presAssocID="{6C8463FD-6E89-4754-A033-425A707A15AE}" presName="rect3ChTx" presStyleLbl="alignAcc1" presStyleIdx="2" presStyleCnt="3" custScaleX="152581">
        <dgm:presLayoutVars>
          <dgm:bulletEnabled val="1"/>
        </dgm:presLayoutVars>
      </dgm:prSet>
      <dgm:spPr/>
      <dgm:t>
        <a:bodyPr/>
        <a:lstStyle/>
        <a:p>
          <a:endParaRPr lang="en-US"/>
        </a:p>
      </dgm:t>
    </dgm:pt>
  </dgm:ptLst>
  <dgm:cxnLst>
    <dgm:cxn modelId="{A6485EE0-1201-4842-A434-2EB8E520BF8F}" type="presOf" srcId="{25A01926-4948-4D5E-A986-5058FC02C7F8}" destId="{44D41D93-1F7C-405A-9A0D-6C1B497FF18B}" srcOrd="0" destOrd="0" presId="urn:microsoft.com/office/officeart/2005/8/layout/target3"/>
    <dgm:cxn modelId="{AED540FC-420B-45C7-84AB-9C4AF65E8DBF}" srcId="{FF02F1C2-53AA-4E73-BE21-73328969041E}" destId="{25A01926-4948-4D5E-A986-5058FC02C7F8}" srcOrd="0" destOrd="0" parTransId="{039ECD8F-D04C-46F6-87C7-BB997B77F89E}" sibTransId="{B9476069-5CA1-4AA7-8FAA-10AE4F52449A}"/>
    <dgm:cxn modelId="{E4193E6E-C4CF-4A0F-8A0C-39D895A00334}" srcId="{FF02F1C2-53AA-4E73-BE21-73328969041E}" destId="{E5FE326B-E96E-4129-8288-965859B47DA2}" srcOrd="1" destOrd="0" parTransId="{C9F3A26E-98C1-412F-B42F-E656F8BBB01E}" sibTransId="{CE8F4BDD-F12A-461D-845C-311EFD8ED6D6}"/>
    <dgm:cxn modelId="{A613BD18-C5BA-0741-AF60-D92B6FC797C2}" type="presOf" srcId="{6C8463FD-6E89-4754-A033-425A707A15AE}" destId="{B653D805-766C-406B-A744-646462F8A01B}" srcOrd="1" destOrd="0" presId="urn:microsoft.com/office/officeart/2005/8/layout/target3"/>
    <dgm:cxn modelId="{F7A8E1AD-EB7A-B047-AB91-F6AE3482F189}" type="presOf" srcId="{FF02F1C2-53AA-4E73-BE21-73328969041E}" destId="{7CAC9506-2381-431D-9F4F-210DFFEE969E}" srcOrd="0" destOrd="0" presId="urn:microsoft.com/office/officeart/2005/8/layout/target3"/>
    <dgm:cxn modelId="{CF849FC5-CDD7-5E48-9D75-A7B2D07C35A3}" type="presOf" srcId="{E5FE326B-E96E-4129-8288-965859B47DA2}" destId="{DACB1EF4-E237-4AD5-AA00-4D6756231843}" srcOrd="0" destOrd="0" presId="urn:microsoft.com/office/officeart/2005/8/layout/target3"/>
    <dgm:cxn modelId="{FFBBEC12-A648-4854-9ECD-E1E972D08E1D}" srcId="{6C8463FD-6E89-4754-A033-425A707A15AE}" destId="{D36DDD24-0459-4A46-A370-4C7BDA3B4CDF}" srcOrd="0" destOrd="0" parTransId="{620374CB-F178-4F2D-A7C0-89E5CC9FBE68}" sibTransId="{AA2C64D0-B4A6-4B59-9647-AE8DF8BA97E0}"/>
    <dgm:cxn modelId="{483694E1-2A3C-E846-B44A-C1829BE4E2C8}" type="presOf" srcId="{D36DDD24-0459-4A46-A370-4C7BDA3B4CDF}" destId="{AD347E4D-D0AE-4621-958A-F6DC6A0661E9}" srcOrd="0" destOrd="0" presId="urn:microsoft.com/office/officeart/2005/8/layout/target3"/>
    <dgm:cxn modelId="{76E78942-EDD8-4845-ADB4-104251DD26FB}" type="presOf" srcId="{E5FE326B-E96E-4129-8288-965859B47DA2}" destId="{9DF0708E-DB80-4797-868C-6DF256FC21F4}" srcOrd="1" destOrd="0" presId="urn:microsoft.com/office/officeart/2005/8/layout/target3"/>
    <dgm:cxn modelId="{821BEB7F-D2F0-4A27-A740-46684EE69C0F}" srcId="{25A01926-4948-4D5E-A986-5058FC02C7F8}" destId="{BFF18B02-7DBD-40BA-8A82-C238BB4029C0}" srcOrd="1" destOrd="0" parTransId="{21DE2922-274A-413E-96F5-498F22D2D6CA}" sibTransId="{9C256627-E21C-4283-88F0-E49972059A88}"/>
    <dgm:cxn modelId="{458BB239-4546-5F44-BF1A-EEFB5B6FE856}" type="presOf" srcId="{13BE9BC9-6D24-4CA1-8332-CED62830D18C}" destId="{A8F92E67-7A36-415B-91E9-0BC6DC9BA553}" srcOrd="0" destOrd="0" presId="urn:microsoft.com/office/officeart/2005/8/layout/target3"/>
    <dgm:cxn modelId="{67FA10CA-E574-41BE-A411-2775ED08BA53}" srcId="{E5FE326B-E96E-4129-8288-965859B47DA2}" destId="{660BED6B-F3E3-4B3F-8E8E-794E4CF12AEC}" srcOrd="1" destOrd="0" parTransId="{7040F98A-08CE-455B-8F00-7FE9D7F3A4DA}" sibTransId="{BF76D3BF-3216-46F1-A282-75B2A09B10A1}"/>
    <dgm:cxn modelId="{429BB79D-57D2-6745-B4A9-3DA52A70712F}" type="presOf" srcId="{660BED6B-F3E3-4B3F-8E8E-794E4CF12AEC}" destId="{1B0B3B9B-DD75-4F0A-A707-EC33255BB2B6}" srcOrd="0" destOrd="1" presId="urn:microsoft.com/office/officeart/2005/8/layout/target3"/>
    <dgm:cxn modelId="{A3DF9A78-CDFE-451A-B0C3-BF73E8840D12}" srcId="{E5FE326B-E96E-4129-8288-965859B47DA2}" destId="{63283AB4-4FAE-4724-9138-50DD36896773}" srcOrd="0" destOrd="0" parTransId="{F78F3F06-FF6B-427F-9DFE-0FAE260594B1}" sibTransId="{2EA6BE90-A137-450B-8B3E-31F7F025DCA6}"/>
    <dgm:cxn modelId="{3851D65A-EFE5-444B-A7E0-9F55FA5174C0}" type="presOf" srcId="{25A01926-4948-4D5E-A986-5058FC02C7F8}" destId="{CB69CB69-AD8D-401F-8779-0AE74B4D6F58}" srcOrd="1" destOrd="0" presId="urn:microsoft.com/office/officeart/2005/8/layout/target3"/>
    <dgm:cxn modelId="{FB879EBF-A4B3-4167-8C46-C05D813A88F8}" srcId="{25A01926-4948-4D5E-A986-5058FC02C7F8}" destId="{13BE9BC9-6D24-4CA1-8332-CED62830D18C}" srcOrd="0" destOrd="0" parTransId="{86C36323-2DA2-44AA-AA5A-5623A87B3D24}" sibTransId="{2A6D89DF-0B10-493E-808B-CE6BD3B1C4E5}"/>
    <dgm:cxn modelId="{7B76E6AA-0490-4487-B073-C2BA87CA2532}" srcId="{FF02F1C2-53AA-4E73-BE21-73328969041E}" destId="{6C8463FD-6E89-4754-A033-425A707A15AE}" srcOrd="2" destOrd="0" parTransId="{A1E0710A-7940-482E-99C0-DA9E2A673D2A}" sibTransId="{E54C6A44-37AB-40DC-8CC2-C3DDA3D076E0}"/>
    <dgm:cxn modelId="{42996C26-E48A-8547-BC15-6CA315A85D67}" type="presOf" srcId="{6C8463FD-6E89-4754-A033-425A707A15AE}" destId="{0319B724-FBCE-4344-9E6C-A6AE24DFA8DC}" srcOrd="0" destOrd="0" presId="urn:microsoft.com/office/officeart/2005/8/layout/target3"/>
    <dgm:cxn modelId="{83813A89-F2E2-7D44-A108-143136D419C4}" type="presOf" srcId="{63283AB4-4FAE-4724-9138-50DD36896773}" destId="{1B0B3B9B-DD75-4F0A-A707-EC33255BB2B6}" srcOrd="0" destOrd="0" presId="urn:microsoft.com/office/officeart/2005/8/layout/target3"/>
    <dgm:cxn modelId="{F572CC6C-A74C-E446-9A2D-C0EBACB7D556}" type="presOf" srcId="{BFF18B02-7DBD-40BA-8A82-C238BB4029C0}" destId="{A8F92E67-7A36-415B-91E9-0BC6DC9BA553}" srcOrd="0" destOrd="1" presId="urn:microsoft.com/office/officeart/2005/8/layout/target3"/>
    <dgm:cxn modelId="{BB9C199D-4F6A-A348-85F8-433E30898C13}" type="presParOf" srcId="{7CAC9506-2381-431D-9F4F-210DFFEE969E}" destId="{A3DCAB17-35B5-4FB1-9FAE-34B20F698B9C}" srcOrd="0" destOrd="0" presId="urn:microsoft.com/office/officeart/2005/8/layout/target3"/>
    <dgm:cxn modelId="{760C44CD-ECDC-DC41-9175-3750822B6E98}" type="presParOf" srcId="{7CAC9506-2381-431D-9F4F-210DFFEE969E}" destId="{0308FD36-6E0F-4A84-8290-5F13CE972042}" srcOrd="1" destOrd="0" presId="urn:microsoft.com/office/officeart/2005/8/layout/target3"/>
    <dgm:cxn modelId="{4DF9E7E8-B90D-CA4F-9EAD-D5165B50489C}" type="presParOf" srcId="{7CAC9506-2381-431D-9F4F-210DFFEE969E}" destId="{44D41D93-1F7C-405A-9A0D-6C1B497FF18B}" srcOrd="2" destOrd="0" presId="urn:microsoft.com/office/officeart/2005/8/layout/target3"/>
    <dgm:cxn modelId="{B4177F22-1583-3945-AF5F-9BC04069183E}" type="presParOf" srcId="{7CAC9506-2381-431D-9F4F-210DFFEE969E}" destId="{41C68424-062E-4447-8E44-631DEF962E59}" srcOrd="3" destOrd="0" presId="urn:microsoft.com/office/officeart/2005/8/layout/target3"/>
    <dgm:cxn modelId="{03FBA84D-8E20-5C4B-A447-DD0354DAB04F}" type="presParOf" srcId="{7CAC9506-2381-431D-9F4F-210DFFEE969E}" destId="{4E8BAC50-D246-40F9-B8D3-783979BFE8B8}" srcOrd="4" destOrd="0" presId="urn:microsoft.com/office/officeart/2005/8/layout/target3"/>
    <dgm:cxn modelId="{79246BB2-AC2D-D742-B277-408CBB0BBB00}" type="presParOf" srcId="{7CAC9506-2381-431D-9F4F-210DFFEE969E}" destId="{DACB1EF4-E237-4AD5-AA00-4D6756231843}" srcOrd="5" destOrd="0" presId="urn:microsoft.com/office/officeart/2005/8/layout/target3"/>
    <dgm:cxn modelId="{B768ADE2-5AA2-4341-AAFC-81E48856CFCB}" type="presParOf" srcId="{7CAC9506-2381-431D-9F4F-210DFFEE969E}" destId="{67978BF7-5B4D-4BFD-AB2F-03EE7D02C543}" srcOrd="6" destOrd="0" presId="urn:microsoft.com/office/officeart/2005/8/layout/target3"/>
    <dgm:cxn modelId="{F3F2718F-9878-BA45-BF59-639491D0A79C}" type="presParOf" srcId="{7CAC9506-2381-431D-9F4F-210DFFEE969E}" destId="{539E0C7E-F008-4BB3-AB06-BED88DA8D97D}" srcOrd="7" destOrd="0" presId="urn:microsoft.com/office/officeart/2005/8/layout/target3"/>
    <dgm:cxn modelId="{908E91D0-AD78-744B-9097-FFBF7D3345D8}" type="presParOf" srcId="{7CAC9506-2381-431D-9F4F-210DFFEE969E}" destId="{0319B724-FBCE-4344-9E6C-A6AE24DFA8DC}" srcOrd="8" destOrd="0" presId="urn:microsoft.com/office/officeart/2005/8/layout/target3"/>
    <dgm:cxn modelId="{90C912AA-A2FB-FC42-8CCE-77E6CEAC0EA0}" type="presParOf" srcId="{7CAC9506-2381-431D-9F4F-210DFFEE969E}" destId="{CB69CB69-AD8D-401F-8779-0AE74B4D6F58}" srcOrd="9" destOrd="0" presId="urn:microsoft.com/office/officeart/2005/8/layout/target3"/>
    <dgm:cxn modelId="{2439C2CD-AF32-5C40-9A27-957AE4D99A31}" type="presParOf" srcId="{7CAC9506-2381-431D-9F4F-210DFFEE969E}" destId="{A8F92E67-7A36-415B-91E9-0BC6DC9BA553}" srcOrd="10" destOrd="0" presId="urn:microsoft.com/office/officeart/2005/8/layout/target3"/>
    <dgm:cxn modelId="{A7FB37A7-A8F7-0941-9E79-4BBDF0A090B8}" type="presParOf" srcId="{7CAC9506-2381-431D-9F4F-210DFFEE969E}" destId="{9DF0708E-DB80-4797-868C-6DF256FC21F4}" srcOrd="11" destOrd="0" presId="urn:microsoft.com/office/officeart/2005/8/layout/target3"/>
    <dgm:cxn modelId="{A61E9855-01AA-F14F-8B93-3F464439C2E2}" type="presParOf" srcId="{7CAC9506-2381-431D-9F4F-210DFFEE969E}" destId="{1B0B3B9B-DD75-4F0A-A707-EC33255BB2B6}" srcOrd="12" destOrd="0" presId="urn:microsoft.com/office/officeart/2005/8/layout/target3"/>
    <dgm:cxn modelId="{46A64A50-C015-044B-A393-4313ED8DFE8A}" type="presParOf" srcId="{7CAC9506-2381-431D-9F4F-210DFFEE969E}" destId="{B653D805-766C-406B-A744-646462F8A01B}" srcOrd="13" destOrd="0" presId="urn:microsoft.com/office/officeart/2005/8/layout/target3"/>
    <dgm:cxn modelId="{2F10B0AA-8A92-704A-97A0-E4CC2DC9162E}" type="presParOf" srcId="{7CAC9506-2381-431D-9F4F-210DFFEE969E}" destId="{AD347E4D-D0AE-4621-958A-F6DC6A0661E9}" srcOrd="14"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D5C16E-C454-4A59-8681-1D406D0088F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L"/>
        </a:p>
      </dgm:t>
    </dgm:pt>
    <dgm:pt modelId="{4D7A543E-BEED-4CE6-8A79-D1AD2119F30C}">
      <dgm:prSet phldrT="[Texto]"/>
      <dgm:spPr/>
      <dgm:t>
        <a:bodyPr/>
        <a:lstStyle/>
        <a:p>
          <a:r>
            <a:rPr lang="es-CL">
              <a:solidFill>
                <a:schemeClr val="tx1"/>
              </a:solidFill>
            </a:rPr>
            <a:t>Metas y acciones</a:t>
          </a:r>
        </a:p>
      </dgm:t>
    </dgm:pt>
    <dgm:pt modelId="{9C008F46-70F5-4117-98AF-7CC24089D66A}" type="parTrans" cxnId="{648005D8-33F3-43A0-8F61-4DA8D927CA00}">
      <dgm:prSet/>
      <dgm:spPr/>
      <dgm:t>
        <a:bodyPr/>
        <a:lstStyle/>
        <a:p>
          <a:endParaRPr lang="es-CL"/>
        </a:p>
      </dgm:t>
    </dgm:pt>
    <dgm:pt modelId="{436857E5-9604-4328-A818-EA74A8C4BE23}" type="sibTrans" cxnId="{648005D8-33F3-43A0-8F61-4DA8D927CA00}">
      <dgm:prSet/>
      <dgm:spPr/>
      <dgm:t>
        <a:bodyPr/>
        <a:lstStyle/>
        <a:p>
          <a:endParaRPr lang="es-CL"/>
        </a:p>
      </dgm:t>
    </dgm:pt>
    <dgm:pt modelId="{99A51017-8EEA-407C-980A-E2EECE44CF4F}">
      <dgm:prSet phldrT="[Texto]"/>
      <dgm:spPr/>
      <dgm:t>
        <a:bodyPr/>
        <a:lstStyle/>
        <a:p>
          <a:r>
            <a:rPr lang="es-CL">
              <a:solidFill>
                <a:schemeClr val="tx1"/>
              </a:solidFill>
            </a:rPr>
            <a:t>Cobertura, presupuesto asociado</a:t>
          </a:r>
        </a:p>
      </dgm:t>
    </dgm:pt>
    <dgm:pt modelId="{21CD651E-F2CE-42CE-8239-6976E0CFC632}" type="parTrans" cxnId="{7C7FA687-BB28-4AF4-A536-975434EB6A06}">
      <dgm:prSet/>
      <dgm:spPr/>
      <dgm:t>
        <a:bodyPr/>
        <a:lstStyle/>
        <a:p>
          <a:endParaRPr lang="es-CL"/>
        </a:p>
      </dgm:t>
    </dgm:pt>
    <dgm:pt modelId="{7CB8582D-7996-4E72-AF18-679A104A8B68}" type="sibTrans" cxnId="{7C7FA687-BB28-4AF4-A536-975434EB6A06}">
      <dgm:prSet/>
      <dgm:spPr/>
      <dgm:t>
        <a:bodyPr/>
        <a:lstStyle/>
        <a:p>
          <a:endParaRPr lang="es-CL"/>
        </a:p>
      </dgm:t>
    </dgm:pt>
    <dgm:pt modelId="{8DCD382F-1F31-4F9D-AE31-8AE26AB136B3}">
      <dgm:prSet phldrT="[Texto]"/>
      <dgm:spPr/>
      <dgm:t>
        <a:bodyPr/>
        <a:lstStyle/>
        <a:p>
          <a:r>
            <a:rPr lang="es-CL">
              <a:solidFill>
                <a:schemeClr val="tx1"/>
              </a:solidFill>
            </a:rPr>
            <a:t>Plazos, participantes y responsables</a:t>
          </a:r>
        </a:p>
      </dgm:t>
    </dgm:pt>
    <dgm:pt modelId="{C04C838E-FC56-489E-BEA0-2C8C667C114A}" type="parTrans" cxnId="{22AB75DC-D07D-4F51-B7B5-559A9E5F46B8}">
      <dgm:prSet/>
      <dgm:spPr/>
      <dgm:t>
        <a:bodyPr/>
        <a:lstStyle/>
        <a:p>
          <a:endParaRPr lang="es-CL"/>
        </a:p>
      </dgm:t>
    </dgm:pt>
    <dgm:pt modelId="{2BCDCBC3-F907-4CBC-9E1C-54D507021229}" type="sibTrans" cxnId="{22AB75DC-D07D-4F51-B7B5-559A9E5F46B8}">
      <dgm:prSet/>
      <dgm:spPr/>
      <dgm:t>
        <a:bodyPr/>
        <a:lstStyle/>
        <a:p>
          <a:endParaRPr lang="es-CL"/>
        </a:p>
      </dgm:t>
    </dgm:pt>
    <dgm:pt modelId="{3D8AB738-C368-42CD-BDC8-0CC036F45914}" type="pres">
      <dgm:prSet presAssocID="{D2D5C16E-C454-4A59-8681-1D406D0088F9}" presName="Name0" presStyleCnt="0">
        <dgm:presLayoutVars>
          <dgm:chMax val="7"/>
          <dgm:chPref val="7"/>
          <dgm:dir/>
        </dgm:presLayoutVars>
      </dgm:prSet>
      <dgm:spPr/>
      <dgm:t>
        <a:bodyPr/>
        <a:lstStyle/>
        <a:p>
          <a:endParaRPr lang="en-US"/>
        </a:p>
      </dgm:t>
    </dgm:pt>
    <dgm:pt modelId="{ED47672F-30D1-439D-BDEF-CF6B69247ECD}" type="pres">
      <dgm:prSet presAssocID="{D2D5C16E-C454-4A59-8681-1D406D0088F9}" presName="Name1" presStyleCnt="0"/>
      <dgm:spPr/>
    </dgm:pt>
    <dgm:pt modelId="{5E37A152-DDFE-40A6-A862-E1404E4DD670}" type="pres">
      <dgm:prSet presAssocID="{D2D5C16E-C454-4A59-8681-1D406D0088F9}" presName="cycle" presStyleCnt="0"/>
      <dgm:spPr/>
    </dgm:pt>
    <dgm:pt modelId="{9C5DCAFC-2F37-45DE-8D9F-149177312F51}" type="pres">
      <dgm:prSet presAssocID="{D2D5C16E-C454-4A59-8681-1D406D0088F9}" presName="srcNode" presStyleLbl="node1" presStyleIdx="0" presStyleCnt="3"/>
      <dgm:spPr/>
    </dgm:pt>
    <dgm:pt modelId="{9F522179-E145-4CF6-867B-734F21C4C525}" type="pres">
      <dgm:prSet presAssocID="{D2D5C16E-C454-4A59-8681-1D406D0088F9}" presName="conn" presStyleLbl="parChTrans1D2" presStyleIdx="0" presStyleCnt="1"/>
      <dgm:spPr/>
      <dgm:t>
        <a:bodyPr/>
        <a:lstStyle/>
        <a:p>
          <a:endParaRPr lang="en-US"/>
        </a:p>
      </dgm:t>
    </dgm:pt>
    <dgm:pt modelId="{F1E94A78-CD0F-4FE7-A284-B7DAA848DF7F}" type="pres">
      <dgm:prSet presAssocID="{D2D5C16E-C454-4A59-8681-1D406D0088F9}" presName="extraNode" presStyleLbl="node1" presStyleIdx="0" presStyleCnt="3"/>
      <dgm:spPr/>
    </dgm:pt>
    <dgm:pt modelId="{85EA53DC-C40A-4F5F-92EE-DF1F9ACEE0DC}" type="pres">
      <dgm:prSet presAssocID="{D2D5C16E-C454-4A59-8681-1D406D0088F9}" presName="dstNode" presStyleLbl="node1" presStyleIdx="0" presStyleCnt="3"/>
      <dgm:spPr/>
    </dgm:pt>
    <dgm:pt modelId="{3D6D58BB-E998-45F4-BEAC-D5273888D48A}" type="pres">
      <dgm:prSet presAssocID="{4D7A543E-BEED-4CE6-8A79-D1AD2119F30C}" presName="text_1" presStyleLbl="node1" presStyleIdx="0" presStyleCnt="3">
        <dgm:presLayoutVars>
          <dgm:bulletEnabled val="1"/>
        </dgm:presLayoutVars>
      </dgm:prSet>
      <dgm:spPr/>
      <dgm:t>
        <a:bodyPr/>
        <a:lstStyle/>
        <a:p>
          <a:endParaRPr lang="en-US"/>
        </a:p>
      </dgm:t>
    </dgm:pt>
    <dgm:pt modelId="{051085A0-E936-4D48-AAE6-51DB0FBE7DF8}" type="pres">
      <dgm:prSet presAssocID="{4D7A543E-BEED-4CE6-8A79-D1AD2119F30C}" presName="accent_1" presStyleCnt="0"/>
      <dgm:spPr/>
    </dgm:pt>
    <dgm:pt modelId="{0987E765-A11E-47E1-AECF-00F5AF1D669E}" type="pres">
      <dgm:prSet presAssocID="{4D7A543E-BEED-4CE6-8A79-D1AD2119F30C}" presName="accentRepeatNode" presStyleLbl="solidFgAcc1" presStyleIdx="0" presStyleCnt="3"/>
      <dgm:spPr/>
    </dgm:pt>
    <dgm:pt modelId="{C7ED272C-E6A5-4D6A-9DAA-A978C498FAF4}" type="pres">
      <dgm:prSet presAssocID="{99A51017-8EEA-407C-980A-E2EECE44CF4F}" presName="text_2" presStyleLbl="node1" presStyleIdx="1" presStyleCnt="3">
        <dgm:presLayoutVars>
          <dgm:bulletEnabled val="1"/>
        </dgm:presLayoutVars>
      </dgm:prSet>
      <dgm:spPr/>
      <dgm:t>
        <a:bodyPr/>
        <a:lstStyle/>
        <a:p>
          <a:endParaRPr lang="en-US"/>
        </a:p>
      </dgm:t>
    </dgm:pt>
    <dgm:pt modelId="{29E8BE64-2EAF-4EB8-B3BA-A89FA5ED3D50}" type="pres">
      <dgm:prSet presAssocID="{99A51017-8EEA-407C-980A-E2EECE44CF4F}" presName="accent_2" presStyleCnt="0"/>
      <dgm:spPr/>
    </dgm:pt>
    <dgm:pt modelId="{6421C42D-F2CB-412F-B7B1-7A77601EA261}" type="pres">
      <dgm:prSet presAssocID="{99A51017-8EEA-407C-980A-E2EECE44CF4F}" presName="accentRepeatNode" presStyleLbl="solidFgAcc1" presStyleIdx="1" presStyleCnt="3"/>
      <dgm:spPr/>
    </dgm:pt>
    <dgm:pt modelId="{7806D73D-1501-4632-B291-6068D7CBA231}" type="pres">
      <dgm:prSet presAssocID="{8DCD382F-1F31-4F9D-AE31-8AE26AB136B3}" presName="text_3" presStyleLbl="node1" presStyleIdx="2" presStyleCnt="3">
        <dgm:presLayoutVars>
          <dgm:bulletEnabled val="1"/>
        </dgm:presLayoutVars>
      </dgm:prSet>
      <dgm:spPr/>
      <dgm:t>
        <a:bodyPr/>
        <a:lstStyle/>
        <a:p>
          <a:endParaRPr lang="en-US"/>
        </a:p>
      </dgm:t>
    </dgm:pt>
    <dgm:pt modelId="{0ACF25BA-61C4-427A-AEE6-83DBCA45FDC2}" type="pres">
      <dgm:prSet presAssocID="{8DCD382F-1F31-4F9D-AE31-8AE26AB136B3}" presName="accent_3" presStyleCnt="0"/>
      <dgm:spPr/>
    </dgm:pt>
    <dgm:pt modelId="{BC2D95A8-86CC-4230-88AA-AE30095F77F3}" type="pres">
      <dgm:prSet presAssocID="{8DCD382F-1F31-4F9D-AE31-8AE26AB136B3}" presName="accentRepeatNode" presStyleLbl="solidFgAcc1" presStyleIdx="2" presStyleCnt="3"/>
      <dgm:spPr/>
    </dgm:pt>
  </dgm:ptLst>
  <dgm:cxnLst>
    <dgm:cxn modelId="{7C7FA687-BB28-4AF4-A536-975434EB6A06}" srcId="{D2D5C16E-C454-4A59-8681-1D406D0088F9}" destId="{99A51017-8EEA-407C-980A-E2EECE44CF4F}" srcOrd="1" destOrd="0" parTransId="{21CD651E-F2CE-42CE-8239-6976E0CFC632}" sibTransId="{7CB8582D-7996-4E72-AF18-679A104A8B68}"/>
    <dgm:cxn modelId="{22AB75DC-D07D-4F51-B7B5-559A9E5F46B8}" srcId="{D2D5C16E-C454-4A59-8681-1D406D0088F9}" destId="{8DCD382F-1F31-4F9D-AE31-8AE26AB136B3}" srcOrd="2" destOrd="0" parTransId="{C04C838E-FC56-489E-BEA0-2C8C667C114A}" sibTransId="{2BCDCBC3-F907-4CBC-9E1C-54D507021229}"/>
    <dgm:cxn modelId="{728B5A64-E903-FD4C-8BBC-FFD35A21967F}" type="presOf" srcId="{4D7A543E-BEED-4CE6-8A79-D1AD2119F30C}" destId="{3D6D58BB-E998-45F4-BEAC-D5273888D48A}" srcOrd="0" destOrd="0" presId="urn:microsoft.com/office/officeart/2008/layout/VerticalCurvedList"/>
    <dgm:cxn modelId="{318AFEDF-E8AB-E542-ACD6-ED2C709C9983}" type="presOf" srcId="{D2D5C16E-C454-4A59-8681-1D406D0088F9}" destId="{3D8AB738-C368-42CD-BDC8-0CC036F45914}" srcOrd="0" destOrd="0" presId="urn:microsoft.com/office/officeart/2008/layout/VerticalCurvedList"/>
    <dgm:cxn modelId="{666C2949-38D5-774B-B409-E21E6E26C822}" type="presOf" srcId="{8DCD382F-1F31-4F9D-AE31-8AE26AB136B3}" destId="{7806D73D-1501-4632-B291-6068D7CBA231}" srcOrd="0" destOrd="0" presId="urn:microsoft.com/office/officeart/2008/layout/VerticalCurvedList"/>
    <dgm:cxn modelId="{648005D8-33F3-43A0-8F61-4DA8D927CA00}" srcId="{D2D5C16E-C454-4A59-8681-1D406D0088F9}" destId="{4D7A543E-BEED-4CE6-8A79-D1AD2119F30C}" srcOrd="0" destOrd="0" parTransId="{9C008F46-70F5-4117-98AF-7CC24089D66A}" sibTransId="{436857E5-9604-4328-A818-EA74A8C4BE23}"/>
    <dgm:cxn modelId="{56D7EF82-B9D7-0247-8CAF-94EEAC1454D4}" type="presOf" srcId="{436857E5-9604-4328-A818-EA74A8C4BE23}" destId="{9F522179-E145-4CF6-867B-734F21C4C525}" srcOrd="0" destOrd="0" presId="urn:microsoft.com/office/officeart/2008/layout/VerticalCurvedList"/>
    <dgm:cxn modelId="{774B163B-95AE-8340-A705-3E700211A070}" type="presOf" srcId="{99A51017-8EEA-407C-980A-E2EECE44CF4F}" destId="{C7ED272C-E6A5-4D6A-9DAA-A978C498FAF4}" srcOrd="0" destOrd="0" presId="urn:microsoft.com/office/officeart/2008/layout/VerticalCurvedList"/>
    <dgm:cxn modelId="{51F1F2F3-20BE-8A41-93B9-F66D34E9D94C}" type="presParOf" srcId="{3D8AB738-C368-42CD-BDC8-0CC036F45914}" destId="{ED47672F-30D1-439D-BDEF-CF6B69247ECD}" srcOrd="0" destOrd="0" presId="urn:microsoft.com/office/officeart/2008/layout/VerticalCurvedList"/>
    <dgm:cxn modelId="{E2BC5CAD-52B8-DA48-A192-E66316BD509A}" type="presParOf" srcId="{ED47672F-30D1-439D-BDEF-CF6B69247ECD}" destId="{5E37A152-DDFE-40A6-A862-E1404E4DD670}" srcOrd="0" destOrd="0" presId="urn:microsoft.com/office/officeart/2008/layout/VerticalCurvedList"/>
    <dgm:cxn modelId="{C9C75369-C310-EA44-9FCB-177A7150309C}" type="presParOf" srcId="{5E37A152-DDFE-40A6-A862-E1404E4DD670}" destId="{9C5DCAFC-2F37-45DE-8D9F-149177312F51}" srcOrd="0" destOrd="0" presId="urn:microsoft.com/office/officeart/2008/layout/VerticalCurvedList"/>
    <dgm:cxn modelId="{A77DD47E-AD6B-F94F-926C-9346A8D1CC27}" type="presParOf" srcId="{5E37A152-DDFE-40A6-A862-E1404E4DD670}" destId="{9F522179-E145-4CF6-867B-734F21C4C525}" srcOrd="1" destOrd="0" presId="urn:microsoft.com/office/officeart/2008/layout/VerticalCurvedList"/>
    <dgm:cxn modelId="{2579E721-8CFE-CB4C-A8EF-173599840673}" type="presParOf" srcId="{5E37A152-DDFE-40A6-A862-E1404E4DD670}" destId="{F1E94A78-CD0F-4FE7-A284-B7DAA848DF7F}" srcOrd="2" destOrd="0" presId="urn:microsoft.com/office/officeart/2008/layout/VerticalCurvedList"/>
    <dgm:cxn modelId="{AF1CA13B-8AA5-FF4C-BAF0-C017DB7D7038}" type="presParOf" srcId="{5E37A152-DDFE-40A6-A862-E1404E4DD670}" destId="{85EA53DC-C40A-4F5F-92EE-DF1F9ACEE0DC}" srcOrd="3" destOrd="0" presId="urn:microsoft.com/office/officeart/2008/layout/VerticalCurvedList"/>
    <dgm:cxn modelId="{4EA18249-3555-F542-9186-660FCB058BF3}" type="presParOf" srcId="{ED47672F-30D1-439D-BDEF-CF6B69247ECD}" destId="{3D6D58BB-E998-45F4-BEAC-D5273888D48A}" srcOrd="1" destOrd="0" presId="urn:microsoft.com/office/officeart/2008/layout/VerticalCurvedList"/>
    <dgm:cxn modelId="{AF9343AB-E00D-9048-AEF3-A3303E69B39F}" type="presParOf" srcId="{ED47672F-30D1-439D-BDEF-CF6B69247ECD}" destId="{051085A0-E936-4D48-AAE6-51DB0FBE7DF8}" srcOrd="2" destOrd="0" presId="urn:microsoft.com/office/officeart/2008/layout/VerticalCurvedList"/>
    <dgm:cxn modelId="{DD8F7590-842E-E54A-87F4-F82AC18855D3}" type="presParOf" srcId="{051085A0-E936-4D48-AAE6-51DB0FBE7DF8}" destId="{0987E765-A11E-47E1-AECF-00F5AF1D669E}" srcOrd="0" destOrd="0" presId="urn:microsoft.com/office/officeart/2008/layout/VerticalCurvedList"/>
    <dgm:cxn modelId="{4D2E61B9-52F0-8541-9C9F-E61EA3553B12}" type="presParOf" srcId="{ED47672F-30D1-439D-BDEF-CF6B69247ECD}" destId="{C7ED272C-E6A5-4D6A-9DAA-A978C498FAF4}" srcOrd="3" destOrd="0" presId="urn:microsoft.com/office/officeart/2008/layout/VerticalCurvedList"/>
    <dgm:cxn modelId="{FE5090FD-14B9-E04A-B3B8-B6B243466837}" type="presParOf" srcId="{ED47672F-30D1-439D-BDEF-CF6B69247ECD}" destId="{29E8BE64-2EAF-4EB8-B3BA-A89FA5ED3D50}" srcOrd="4" destOrd="0" presId="urn:microsoft.com/office/officeart/2008/layout/VerticalCurvedList"/>
    <dgm:cxn modelId="{DBA3B5D9-06F6-144E-AD73-F0D04B79A806}" type="presParOf" srcId="{29E8BE64-2EAF-4EB8-B3BA-A89FA5ED3D50}" destId="{6421C42D-F2CB-412F-B7B1-7A77601EA261}" srcOrd="0" destOrd="0" presId="urn:microsoft.com/office/officeart/2008/layout/VerticalCurvedList"/>
    <dgm:cxn modelId="{607C2CA6-B657-3242-A584-2F241134DCEE}" type="presParOf" srcId="{ED47672F-30D1-439D-BDEF-CF6B69247ECD}" destId="{7806D73D-1501-4632-B291-6068D7CBA231}" srcOrd="5" destOrd="0" presId="urn:microsoft.com/office/officeart/2008/layout/VerticalCurvedList"/>
    <dgm:cxn modelId="{B527AA0C-A855-2C49-8B17-3AD23305A5FD}" type="presParOf" srcId="{ED47672F-30D1-439D-BDEF-CF6B69247ECD}" destId="{0ACF25BA-61C4-427A-AEE6-83DBCA45FDC2}" srcOrd="6" destOrd="0" presId="urn:microsoft.com/office/officeart/2008/layout/VerticalCurvedList"/>
    <dgm:cxn modelId="{D491B49A-B3D8-3D40-81C0-B0F630277F9B}" type="presParOf" srcId="{0ACF25BA-61C4-427A-AEE6-83DBCA45FDC2}" destId="{BC2D95A8-86CC-4230-88AA-AE30095F77F3}"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7F4176-3F26-4A40-8CE5-83F9713F5C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7D27B62-5FFC-4B99-A098-F0244D0C2AB2}">
      <dgm:prSet custT="1"/>
      <dgm:spPr/>
      <dgm:t>
        <a:bodyPr/>
        <a:lstStyle/>
        <a:p>
          <a:r>
            <a:rPr lang="es-CL" sz="1200"/>
            <a:t>Autocrítico (brechas plan SAP I): medidas cumplibles y medibles</a:t>
          </a:r>
          <a:endParaRPr lang="en-US" sz="1200" dirty="0"/>
        </a:p>
      </dgm:t>
    </dgm:pt>
    <dgm:pt modelId="{D2CDAF2A-DA4F-4B04-96CB-E3878C14F7DD}" type="parTrans" cxnId="{8EA147A3-8108-4212-9165-6F9CA70515BF}">
      <dgm:prSet/>
      <dgm:spPr/>
      <dgm:t>
        <a:bodyPr/>
        <a:lstStyle/>
        <a:p>
          <a:endParaRPr lang="en-US" sz="1200"/>
        </a:p>
      </dgm:t>
    </dgm:pt>
    <dgm:pt modelId="{6EC345E2-3B05-4B6A-A113-5AD0CAA5C25C}" type="sibTrans" cxnId="{8EA147A3-8108-4212-9165-6F9CA70515BF}">
      <dgm:prSet/>
      <dgm:spPr/>
      <dgm:t>
        <a:bodyPr/>
        <a:lstStyle/>
        <a:p>
          <a:endParaRPr lang="en-US" sz="1200"/>
        </a:p>
      </dgm:t>
    </dgm:pt>
    <dgm:pt modelId="{BBBEBF4E-8204-4C45-AD74-61DD208BF0E5}">
      <dgm:prSet custT="1"/>
      <dgm:spPr/>
      <dgm:t>
        <a:bodyPr/>
        <a:lstStyle/>
        <a:p>
          <a:r>
            <a:rPr lang="es-CL" sz="1200"/>
            <a:t>Coherencia PP, lineamientos MINAGRI y compromisos país</a:t>
          </a:r>
          <a:endParaRPr lang="en-US" sz="1200" dirty="0"/>
        </a:p>
      </dgm:t>
    </dgm:pt>
    <dgm:pt modelId="{7073744C-1562-4536-A0BB-BAB863813CA3}" type="parTrans" cxnId="{8E4537C2-514B-48A3-A3F1-6BC87BD1FC81}">
      <dgm:prSet/>
      <dgm:spPr/>
      <dgm:t>
        <a:bodyPr/>
        <a:lstStyle/>
        <a:p>
          <a:endParaRPr lang="en-US" sz="1200"/>
        </a:p>
      </dgm:t>
    </dgm:pt>
    <dgm:pt modelId="{CB1B1351-5B16-4758-8784-CB2A449F4163}" type="sibTrans" cxnId="{8E4537C2-514B-48A3-A3F1-6BC87BD1FC81}">
      <dgm:prSet/>
      <dgm:spPr/>
      <dgm:t>
        <a:bodyPr/>
        <a:lstStyle/>
        <a:p>
          <a:endParaRPr lang="en-US" sz="1200"/>
        </a:p>
      </dgm:t>
    </dgm:pt>
    <dgm:pt modelId="{14207144-7089-4D77-97EE-43E8EFB15784}">
      <dgm:prSet custT="1"/>
      <dgm:spPr/>
      <dgm:t>
        <a:bodyPr/>
        <a:lstStyle/>
        <a:p>
          <a:r>
            <a:rPr lang="es-CL" sz="1200"/>
            <a:t>Medidas y acciones sólo CC. Escenarios e información base</a:t>
          </a:r>
          <a:endParaRPr lang="en-US" sz="1200" dirty="0"/>
        </a:p>
      </dgm:t>
    </dgm:pt>
    <dgm:pt modelId="{4D8FF105-6ABF-4553-8DD9-1E84E9CA3477}" type="parTrans" cxnId="{B4A77D31-EB56-4CA6-8897-2286155D5BD8}">
      <dgm:prSet/>
      <dgm:spPr/>
      <dgm:t>
        <a:bodyPr/>
        <a:lstStyle/>
        <a:p>
          <a:endParaRPr lang="en-US" sz="1200"/>
        </a:p>
      </dgm:t>
    </dgm:pt>
    <dgm:pt modelId="{1D74FC2A-3067-47DD-A966-759DA1C9DB36}" type="sibTrans" cxnId="{B4A77D31-EB56-4CA6-8897-2286155D5BD8}">
      <dgm:prSet/>
      <dgm:spPr/>
      <dgm:t>
        <a:bodyPr/>
        <a:lstStyle/>
        <a:p>
          <a:endParaRPr lang="en-US" sz="1200"/>
        </a:p>
      </dgm:t>
    </dgm:pt>
    <dgm:pt modelId="{A005FFB0-1816-4AB9-85A6-E3CD8BD00EA7}">
      <dgm:prSet custT="1"/>
      <dgm:spPr/>
      <dgm:t>
        <a:bodyPr/>
        <a:lstStyle/>
        <a:p>
          <a:r>
            <a:rPr lang="es-CL" sz="1200"/>
            <a:t>Directrices nacionales e internacionales para PANC</a:t>
          </a:r>
          <a:endParaRPr lang="en-US" sz="1200" dirty="0"/>
        </a:p>
      </dgm:t>
    </dgm:pt>
    <dgm:pt modelId="{9C5CCADE-3061-42B4-A6B1-E320F6382BFA}" type="parTrans" cxnId="{42F148C2-1F36-4BDA-9659-097829A4A7C0}">
      <dgm:prSet/>
      <dgm:spPr/>
      <dgm:t>
        <a:bodyPr/>
        <a:lstStyle/>
        <a:p>
          <a:endParaRPr lang="en-US" sz="1200"/>
        </a:p>
      </dgm:t>
    </dgm:pt>
    <dgm:pt modelId="{8C100E0D-BC06-4480-AB04-38D80CC48BF1}" type="sibTrans" cxnId="{42F148C2-1F36-4BDA-9659-097829A4A7C0}">
      <dgm:prSet/>
      <dgm:spPr/>
      <dgm:t>
        <a:bodyPr/>
        <a:lstStyle/>
        <a:p>
          <a:endParaRPr lang="en-US" sz="1200"/>
        </a:p>
      </dgm:t>
    </dgm:pt>
    <dgm:pt modelId="{703D9CD8-5BC1-490E-AA69-B96991653AD5}">
      <dgm:prSet custT="1"/>
      <dgm:spPr/>
      <dgm:t>
        <a:bodyPr/>
        <a:lstStyle/>
        <a:p>
          <a:r>
            <a:rPr lang="es-CL" sz="1200"/>
            <a:t>Fortalecimiento institucionalidad +3 pilares (adaptación con </a:t>
          </a:r>
          <a:r>
            <a:rPr lang="es-CL" sz="1200" smtClean="0"/>
            <a:t>co-beneficios</a:t>
          </a:r>
          <a:r>
            <a:rPr lang="es-CL" sz="1200"/>
            <a:t>?)</a:t>
          </a:r>
          <a:endParaRPr lang="en-US" sz="1200" dirty="0"/>
        </a:p>
      </dgm:t>
    </dgm:pt>
    <dgm:pt modelId="{28ED8190-6E74-4A1E-94C3-03736E22A698}" type="parTrans" cxnId="{63BF32B9-141D-4D2E-B215-01B75024A9BB}">
      <dgm:prSet/>
      <dgm:spPr/>
      <dgm:t>
        <a:bodyPr/>
        <a:lstStyle/>
        <a:p>
          <a:endParaRPr lang="en-US" sz="1200"/>
        </a:p>
      </dgm:t>
    </dgm:pt>
    <dgm:pt modelId="{6F801C93-5345-4402-8017-CCFD472531E1}" type="sibTrans" cxnId="{63BF32B9-141D-4D2E-B215-01B75024A9BB}">
      <dgm:prSet/>
      <dgm:spPr/>
      <dgm:t>
        <a:bodyPr/>
        <a:lstStyle/>
        <a:p>
          <a:endParaRPr lang="en-US" sz="1200"/>
        </a:p>
      </dgm:t>
    </dgm:pt>
    <dgm:pt modelId="{77E35F6B-1022-4C87-B299-432B60D5B16C}">
      <dgm:prSet custT="1"/>
      <dgm:spPr/>
      <dgm:t>
        <a:bodyPr/>
        <a:lstStyle/>
        <a:p>
          <a:r>
            <a:rPr lang="es-CL" sz="1200"/>
            <a:t>Participativo (género  y consideraciones indígenas)</a:t>
          </a:r>
          <a:endParaRPr lang="en-US" sz="1200" dirty="0"/>
        </a:p>
      </dgm:t>
    </dgm:pt>
    <dgm:pt modelId="{4A75BB1E-FB65-4EE4-8278-728E88D4ECD9}" type="parTrans" cxnId="{665715DE-95E5-468C-9336-C421C67D1087}">
      <dgm:prSet/>
      <dgm:spPr/>
      <dgm:t>
        <a:bodyPr/>
        <a:lstStyle/>
        <a:p>
          <a:endParaRPr lang="en-US" sz="1200"/>
        </a:p>
      </dgm:t>
    </dgm:pt>
    <dgm:pt modelId="{B5338AE2-2D67-478C-9CC5-583B4DD29380}" type="sibTrans" cxnId="{665715DE-95E5-468C-9336-C421C67D1087}">
      <dgm:prSet/>
      <dgm:spPr/>
      <dgm:t>
        <a:bodyPr/>
        <a:lstStyle/>
        <a:p>
          <a:endParaRPr lang="en-US" sz="1200"/>
        </a:p>
      </dgm:t>
    </dgm:pt>
    <dgm:pt modelId="{FEAD6BC2-F193-4BDA-8A99-FD877C5BC6B8}">
      <dgm:prSet custT="1"/>
      <dgm:spPr/>
      <dgm:t>
        <a:bodyPr/>
        <a:lstStyle/>
        <a:p>
          <a:r>
            <a:rPr lang="es-CL" sz="1200"/>
            <a:t>Distintos Niveles y escalas de acción</a:t>
          </a:r>
          <a:endParaRPr lang="en-US" sz="1200" dirty="0"/>
        </a:p>
      </dgm:t>
    </dgm:pt>
    <dgm:pt modelId="{F691A633-67E1-4A6E-8169-0E0D78A44E94}" type="parTrans" cxnId="{CBB4F9C8-B7E8-4631-B546-3ECD1B9756E7}">
      <dgm:prSet/>
      <dgm:spPr/>
      <dgm:t>
        <a:bodyPr/>
        <a:lstStyle/>
        <a:p>
          <a:endParaRPr lang="en-US" sz="1200"/>
        </a:p>
      </dgm:t>
    </dgm:pt>
    <dgm:pt modelId="{77654FF6-A21C-4F95-94C3-086945F22B4E}" type="sibTrans" cxnId="{CBB4F9C8-B7E8-4631-B546-3ECD1B9756E7}">
      <dgm:prSet/>
      <dgm:spPr/>
      <dgm:t>
        <a:bodyPr/>
        <a:lstStyle/>
        <a:p>
          <a:endParaRPr lang="en-US" sz="1200"/>
        </a:p>
      </dgm:t>
    </dgm:pt>
    <dgm:pt modelId="{1B62C52B-0775-48C9-B243-518829E10F71}">
      <dgm:prSet custT="1"/>
      <dgm:spPr/>
      <dgm:t>
        <a:bodyPr/>
        <a:lstStyle/>
        <a:p>
          <a:r>
            <a:rPr lang="es-CL" sz="1200"/>
            <a:t>MRV: indicadores: seguimiento, cumplimiento e impacto</a:t>
          </a:r>
          <a:endParaRPr lang="en-US" sz="1200" dirty="0"/>
        </a:p>
      </dgm:t>
    </dgm:pt>
    <dgm:pt modelId="{6DFDF30C-C769-49FC-9AD1-8CF42E38A843}" type="parTrans" cxnId="{E24ED117-AC29-4A83-BD7A-AFA3A44544A2}">
      <dgm:prSet/>
      <dgm:spPr/>
      <dgm:t>
        <a:bodyPr/>
        <a:lstStyle/>
        <a:p>
          <a:endParaRPr lang="en-US" sz="1200"/>
        </a:p>
      </dgm:t>
    </dgm:pt>
    <dgm:pt modelId="{372EF5B1-54F8-429A-87DA-E20397881803}" type="sibTrans" cxnId="{E24ED117-AC29-4A83-BD7A-AFA3A44544A2}">
      <dgm:prSet/>
      <dgm:spPr/>
      <dgm:t>
        <a:bodyPr/>
        <a:lstStyle/>
        <a:p>
          <a:endParaRPr lang="en-US" sz="1200"/>
        </a:p>
      </dgm:t>
    </dgm:pt>
    <dgm:pt modelId="{C03FA78E-E7B2-495F-838E-0E6838352030}">
      <dgm:prSet custT="1"/>
      <dgm:spPr/>
      <dgm:t>
        <a:bodyPr/>
        <a:lstStyle/>
        <a:p>
          <a:r>
            <a:rPr lang="es-CL" sz="1200"/>
            <a:t>Zonas intermedias (agroforestales)</a:t>
          </a:r>
          <a:endParaRPr lang="en-US" sz="1200" dirty="0"/>
        </a:p>
      </dgm:t>
    </dgm:pt>
    <dgm:pt modelId="{1A0CAFED-37DC-43BC-93B4-D0119D8DE26F}" type="parTrans" cxnId="{678CE42B-DA75-45C9-B6FF-3E9253A1473F}">
      <dgm:prSet/>
      <dgm:spPr/>
      <dgm:t>
        <a:bodyPr/>
        <a:lstStyle/>
        <a:p>
          <a:endParaRPr lang="en-US" sz="1200"/>
        </a:p>
      </dgm:t>
    </dgm:pt>
    <dgm:pt modelId="{E68FC350-C477-4E0D-85D2-EE5D67271648}" type="sibTrans" cxnId="{678CE42B-DA75-45C9-B6FF-3E9253A1473F}">
      <dgm:prSet/>
      <dgm:spPr/>
      <dgm:t>
        <a:bodyPr/>
        <a:lstStyle/>
        <a:p>
          <a:endParaRPr lang="en-US" sz="1200"/>
        </a:p>
      </dgm:t>
    </dgm:pt>
    <dgm:pt modelId="{2E4B73A9-523B-49C4-A4BE-AFD0D3D4819E}">
      <dgm:prSet custT="1"/>
      <dgm:spPr/>
      <dgm:t>
        <a:bodyPr/>
        <a:lstStyle/>
        <a:p>
          <a:r>
            <a:rPr lang="es-CL" sz="1200"/>
            <a:t>Otras temáticas a considerar: género y pueblos originarios</a:t>
          </a:r>
          <a:endParaRPr lang="en-US" sz="1200" dirty="0"/>
        </a:p>
      </dgm:t>
    </dgm:pt>
    <dgm:pt modelId="{375DA62C-995B-4146-9292-CCE12F33E814}" type="parTrans" cxnId="{3A3EF376-7F30-4732-8E01-82E5EF927DB1}">
      <dgm:prSet/>
      <dgm:spPr/>
      <dgm:t>
        <a:bodyPr/>
        <a:lstStyle/>
        <a:p>
          <a:endParaRPr lang="en-US" sz="1200"/>
        </a:p>
      </dgm:t>
    </dgm:pt>
    <dgm:pt modelId="{A123090C-6620-494C-9FD5-90B7CBF48B1D}" type="sibTrans" cxnId="{3A3EF376-7F30-4732-8E01-82E5EF927DB1}">
      <dgm:prSet/>
      <dgm:spPr/>
      <dgm:t>
        <a:bodyPr/>
        <a:lstStyle/>
        <a:p>
          <a:endParaRPr lang="en-US" sz="1200"/>
        </a:p>
      </dgm:t>
    </dgm:pt>
    <dgm:pt modelId="{4B07B519-3597-4947-BD4B-EAEE6C25D325}">
      <dgm:prSet custT="1"/>
      <dgm:spPr/>
      <dgm:t>
        <a:bodyPr/>
        <a:lstStyle/>
        <a:p>
          <a:endParaRPr lang="es-CL" sz="1200"/>
        </a:p>
        <a:p>
          <a:r>
            <a:rPr lang="es-CL" sz="1200"/>
            <a:t>1 Medida: Plan regional (Aysén)</a:t>
          </a:r>
        </a:p>
      </dgm:t>
    </dgm:pt>
    <dgm:pt modelId="{44A50905-0AF1-4906-A38F-795B8E381C58}" type="parTrans" cxnId="{E9E1A09C-34B1-418D-A694-B5AF7C4FB774}">
      <dgm:prSet/>
      <dgm:spPr/>
      <dgm:t>
        <a:bodyPr/>
        <a:lstStyle/>
        <a:p>
          <a:endParaRPr lang="es-ES" sz="1200"/>
        </a:p>
      </dgm:t>
    </dgm:pt>
    <dgm:pt modelId="{BB0925C9-91E0-4AAF-A8E1-EF82EBDC8801}" type="sibTrans" cxnId="{E9E1A09C-34B1-418D-A694-B5AF7C4FB774}">
      <dgm:prSet/>
      <dgm:spPr/>
      <dgm:t>
        <a:bodyPr/>
        <a:lstStyle/>
        <a:p>
          <a:endParaRPr lang="es-ES" sz="1200"/>
        </a:p>
      </dgm:t>
    </dgm:pt>
    <dgm:pt modelId="{538DC010-32DE-49E3-8682-F1567C1FC7C8}">
      <dgm:prSet custT="1"/>
      <dgm:spPr/>
      <dgm:t>
        <a:bodyPr/>
        <a:lstStyle/>
        <a:p>
          <a:r>
            <a:rPr lang="es-CL" sz="1200"/>
            <a:t>Medidas a corto, mediano y largo plazo</a:t>
          </a:r>
        </a:p>
      </dgm:t>
    </dgm:pt>
    <dgm:pt modelId="{96C84977-345D-4F25-B48A-0ED1687B2974}" type="sibTrans" cxnId="{22D6F18C-FA65-4408-9B2A-A89E5B16BDEC}">
      <dgm:prSet/>
      <dgm:spPr/>
      <dgm:t>
        <a:bodyPr/>
        <a:lstStyle/>
        <a:p>
          <a:endParaRPr lang="es-ES" sz="1200"/>
        </a:p>
      </dgm:t>
    </dgm:pt>
    <dgm:pt modelId="{0FEEB90A-25A9-40A9-B7E5-52DB2F74070D}" type="parTrans" cxnId="{22D6F18C-FA65-4408-9B2A-A89E5B16BDEC}">
      <dgm:prSet/>
      <dgm:spPr/>
      <dgm:t>
        <a:bodyPr/>
        <a:lstStyle/>
        <a:p>
          <a:endParaRPr lang="es-ES" sz="1200"/>
        </a:p>
      </dgm:t>
    </dgm:pt>
    <dgm:pt modelId="{1DFF0A6E-3C39-40C8-8F19-01A9A2EE81A8}" type="pres">
      <dgm:prSet presAssocID="{177F4176-3F26-4A40-8CE5-83F9713F5CE9}" presName="linear" presStyleCnt="0">
        <dgm:presLayoutVars>
          <dgm:animLvl val="lvl"/>
          <dgm:resizeHandles val="exact"/>
        </dgm:presLayoutVars>
      </dgm:prSet>
      <dgm:spPr/>
      <dgm:t>
        <a:bodyPr/>
        <a:lstStyle/>
        <a:p>
          <a:endParaRPr lang="en-US"/>
        </a:p>
      </dgm:t>
    </dgm:pt>
    <dgm:pt modelId="{86146C6D-5F22-440E-9CF9-F87EE17B1BA4}" type="pres">
      <dgm:prSet presAssocID="{D7D27B62-5FFC-4B99-A098-F0244D0C2AB2}" presName="parentText" presStyleLbl="node1" presStyleIdx="0" presStyleCnt="12">
        <dgm:presLayoutVars>
          <dgm:chMax val="0"/>
          <dgm:bulletEnabled val="1"/>
        </dgm:presLayoutVars>
      </dgm:prSet>
      <dgm:spPr/>
      <dgm:t>
        <a:bodyPr/>
        <a:lstStyle/>
        <a:p>
          <a:endParaRPr lang="en-US"/>
        </a:p>
      </dgm:t>
    </dgm:pt>
    <dgm:pt modelId="{51B12ECA-6DAD-4702-8FEC-CBF81C18A220}" type="pres">
      <dgm:prSet presAssocID="{6EC345E2-3B05-4B6A-A113-5AD0CAA5C25C}" presName="spacer" presStyleCnt="0"/>
      <dgm:spPr/>
    </dgm:pt>
    <dgm:pt modelId="{6AF5DC44-C22E-4C15-AF7F-CD2FDC8912C9}" type="pres">
      <dgm:prSet presAssocID="{BBBEBF4E-8204-4C45-AD74-61DD208BF0E5}" presName="parentText" presStyleLbl="node1" presStyleIdx="1" presStyleCnt="12">
        <dgm:presLayoutVars>
          <dgm:chMax val="0"/>
          <dgm:bulletEnabled val="1"/>
        </dgm:presLayoutVars>
      </dgm:prSet>
      <dgm:spPr/>
      <dgm:t>
        <a:bodyPr/>
        <a:lstStyle/>
        <a:p>
          <a:endParaRPr lang="en-US"/>
        </a:p>
      </dgm:t>
    </dgm:pt>
    <dgm:pt modelId="{E328E52C-67D6-4A62-B363-D26ECF365092}" type="pres">
      <dgm:prSet presAssocID="{CB1B1351-5B16-4758-8784-CB2A449F4163}" presName="spacer" presStyleCnt="0"/>
      <dgm:spPr/>
    </dgm:pt>
    <dgm:pt modelId="{3568EF17-A926-4E65-A76A-25D77D44D1CE}" type="pres">
      <dgm:prSet presAssocID="{14207144-7089-4D77-97EE-43E8EFB15784}" presName="parentText" presStyleLbl="node1" presStyleIdx="2" presStyleCnt="12">
        <dgm:presLayoutVars>
          <dgm:chMax val="0"/>
          <dgm:bulletEnabled val="1"/>
        </dgm:presLayoutVars>
      </dgm:prSet>
      <dgm:spPr/>
      <dgm:t>
        <a:bodyPr/>
        <a:lstStyle/>
        <a:p>
          <a:endParaRPr lang="en-US"/>
        </a:p>
      </dgm:t>
    </dgm:pt>
    <dgm:pt modelId="{8294B0DD-5DC5-47D4-AAB4-EA4F6F028CDC}" type="pres">
      <dgm:prSet presAssocID="{1D74FC2A-3067-47DD-A966-759DA1C9DB36}" presName="spacer" presStyleCnt="0"/>
      <dgm:spPr/>
    </dgm:pt>
    <dgm:pt modelId="{50E201C9-F8D7-4ECC-8AAD-5E985677B7DB}" type="pres">
      <dgm:prSet presAssocID="{A005FFB0-1816-4AB9-85A6-E3CD8BD00EA7}" presName="parentText" presStyleLbl="node1" presStyleIdx="3" presStyleCnt="12">
        <dgm:presLayoutVars>
          <dgm:chMax val="0"/>
          <dgm:bulletEnabled val="1"/>
        </dgm:presLayoutVars>
      </dgm:prSet>
      <dgm:spPr/>
      <dgm:t>
        <a:bodyPr/>
        <a:lstStyle/>
        <a:p>
          <a:endParaRPr lang="en-US"/>
        </a:p>
      </dgm:t>
    </dgm:pt>
    <dgm:pt modelId="{D6932F35-A337-4E30-B2B7-F589000D37D7}" type="pres">
      <dgm:prSet presAssocID="{8C100E0D-BC06-4480-AB04-38D80CC48BF1}" presName="spacer" presStyleCnt="0"/>
      <dgm:spPr/>
    </dgm:pt>
    <dgm:pt modelId="{B1D95ABB-2C5C-435D-B922-4198D75EF76F}" type="pres">
      <dgm:prSet presAssocID="{703D9CD8-5BC1-490E-AA69-B96991653AD5}" presName="parentText" presStyleLbl="node1" presStyleIdx="4" presStyleCnt="12">
        <dgm:presLayoutVars>
          <dgm:chMax val="0"/>
          <dgm:bulletEnabled val="1"/>
        </dgm:presLayoutVars>
      </dgm:prSet>
      <dgm:spPr/>
      <dgm:t>
        <a:bodyPr/>
        <a:lstStyle/>
        <a:p>
          <a:endParaRPr lang="en-US"/>
        </a:p>
      </dgm:t>
    </dgm:pt>
    <dgm:pt modelId="{F9657F55-9C8E-43F2-B660-7A9372728187}" type="pres">
      <dgm:prSet presAssocID="{6F801C93-5345-4402-8017-CCFD472531E1}" presName="spacer" presStyleCnt="0"/>
      <dgm:spPr/>
    </dgm:pt>
    <dgm:pt modelId="{ABA1F0EA-F245-4F50-BE31-B06F90DBAA5F}" type="pres">
      <dgm:prSet presAssocID="{77E35F6B-1022-4C87-B299-432B60D5B16C}" presName="parentText" presStyleLbl="node1" presStyleIdx="5" presStyleCnt="12">
        <dgm:presLayoutVars>
          <dgm:chMax val="0"/>
          <dgm:bulletEnabled val="1"/>
        </dgm:presLayoutVars>
      </dgm:prSet>
      <dgm:spPr/>
      <dgm:t>
        <a:bodyPr/>
        <a:lstStyle/>
        <a:p>
          <a:endParaRPr lang="en-US"/>
        </a:p>
      </dgm:t>
    </dgm:pt>
    <dgm:pt modelId="{563461E8-5FC2-4366-805A-5D5AD3C563EF}" type="pres">
      <dgm:prSet presAssocID="{B5338AE2-2D67-478C-9CC5-583B4DD29380}" presName="spacer" presStyleCnt="0"/>
      <dgm:spPr/>
    </dgm:pt>
    <dgm:pt modelId="{F5D7732E-6936-4B4F-971A-283BDA1031F6}" type="pres">
      <dgm:prSet presAssocID="{FEAD6BC2-F193-4BDA-8A99-FD877C5BC6B8}" presName="parentText" presStyleLbl="node1" presStyleIdx="6" presStyleCnt="12">
        <dgm:presLayoutVars>
          <dgm:chMax val="0"/>
          <dgm:bulletEnabled val="1"/>
        </dgm:presLayoutVars>
      </dgm:prSet>
      <dgm:spPr/>
      <dgm:t>
        <a:bodyPr/>
        <a:lstStyle/>
        <a:p>
          <a:endParaRPr lang="en-US"/>
        </a:p>
      </dgm:t>
    </dgm:pt>
    <dgm:pt modelId="{0A4783F1-F2F9-41F1-A277-7D508AF09C8A}" type="pres">
      <dgm:prSet presAssocID="{77654FF6-A21C-4F95-94C3-086945F22B4E}" presName="spacer" presStyleCnt="0"/>
      <dgm:spPr/>
    </dgm:pt>
    <dgm:pt modelId="{B30AF7FB-2479-467B-A9CB-7B462BF98E97}" type="pres">
      <dgm:prSet presAssocID="{1B62C52B-0775-48C9-B243-518829E10F71}" presName="parentText" presStyleLbl="node1" presStyleIdx="7" presStyleCnt="12">
        <dgm:presLayoutVars>
          <dgm:chMax val="0"/>
          <dgm:bulletEnabled val="1"/>
        </dgm:presLayoutVars>
      </dgm:prSet>
      <dgm:spPr/>
      <dgm:t>
        <a:bodyPr/>
        <a:lstStyle/>
        <a:p>
          <a:endParaRPr lang="en-US"/>
        </a:p>
      </dgm:t>
    </dgm:pt>
    <dgm:pt modelId="{A7CF5003-73FE-4D31-947E-BAD947A48E3C}" type="pres">
      <dgm:prSet presAssocID="{372EF5B1-54F8-429A-87DA-E20397881803}" presName="spacer" presStyleCnt="0"/>
      <dgm:spPr/>
    </dgm:pt>
    <dgm:pt modelId="{461AB53D-8322-4AC0-A211-0523F4E2D291}" type="pres">
      <dgm:prSet presAssocID="{C03FA78E-E7B2-495F-838E-0E6838352030}" presName="parentText" presStyleLbl="node1" presStyleIdx="8" presStyleCnt="12">
        <dgm:presLayoutVars>
          <dgm:chMax val="0"/>
          <dgm:bulletEnabled val="1"/>
        </dgm:presLayoutVars>
      </dgm:prSet>
      <dgm:spPr/>
      <dgm:t>
        <a:bodyPr/>
        <a:lstStyle/>
        <a:p>
          <a:endParaRPr lang="en-US"/>
        </a:p>
      </dgm:t>
    </dgm:pt>
    <dgm:pt modelId="{F88A1AE6-51C4-4FE3-B941-E47A3B14402D}" type="pres">
      <dgm:prSet presAssocID="{E68FC350-C477-4E0D-85D2-EE5D67271648}" presName="spacer" presStyleCnt="0"/>
      <dgm:spPr/>
    </dgm:pt>
    <dgm:pt modelId="{F576F8F1-1552-46E9-988C-CA9E55999226}" type="pres">
      <dgm:prSet presAssocID="{2E4B73A9-523B-49C4-A4BE-AFD0D3D4819E}" presName="parentText" presStyleLbl="node1" presStyleIdx="9" presStyleCnt="12">
        <dgm:presLayoutVars>
          <dgm:chMax val="0"/>
          <dgm:bulletEnabled val="1"/>
        </dgm:presLayoutVars>
      </dgm:prSet>
      <dgm:spPr/>
      <dgm:t>
        <a:bodyPr/>
        <a:lstStyle/>
        <a:p>
          <a:endParaRPr lang="en-US"/>
        </a:p>
      </dgm:t>
    </dgm:pt>
    <dgm:pt modelId="{A3657A8C-1D5E-437F-BEC5-E2673ECB916E}" type="pres">
      <dgm:prSet presAssocID="{A123090C-6620-494C-9FD5-90B7CBF48B1D}" presName="spacer" presStyleCnt="0"/>
      <dgm:spPr/>
    </dgm:pt>
    <dgm:pt modelId="{378E41C0-1972-4069-B6BB-E6E0FED216AC}" type="pres">
      <dgm:prSet presAssocID="{4B07B519-3597-4947-BD4B-EAEE6C25D325}" presName="parentText" presStyleLbl="node1" presStyleIdx="10" presStyleCnt="12">
        <dgm:presLayoutVars>
          <dgm:chMax val="0"/>
          <dgm:bulletEnabled val="1"/>
        </dgm:presLayoutVars>
      </dgm:prSet>
      <dgm:spPr/>
      <dgm:t>
        <a:bodyPr/>
        <a:lstStyle/>
        <a:p>
          <a:endParaRPr lang="en-US"/>
        </a:p>
      </dgm:t>
    </dgm:pt>
    <dgm:pt modelId="{4A626DCB-E25B-4043-9BA1-045CE4903000}" type="pres">
      <dgm:prSet presAssocID="{BB0925C9-91E0-4AAF-A8E1-EF82EBDC8801}" presName="spacer" presStyleCnt="0"/>
      <dgm:spPr/>
    </dgm:pt>
    <dgm:pt modelId="{3B616C9F-7B0D-4F1D-8788-5AA9ECF7B71C}" type="pres">
      <dgm:prSet presAssocID="{538DC010-32DE-49E3-8682-F1567C1FC7C8}" presName="parentText" presStyleLbl="node1" presStyleIdx="11" presStyleCnt="12" custScaleY="91497">
        <dgm:presLayoutVars>
          <dgm:chMax val="0"/>
          <dgm:bulletEnabled val="1"/>
        </dgm:presLayoutVars>
      </dgm:prSet>
      <dgm:spPr/>
      <dgm:t>
        <a:bodyPr/>
        <a:lstStyle/>
        <a:p>
          <a:endParaRPr lang="en-US"/>
        </a:p>
      </dgm:t>
    </dgm:pt>
  </dgm:ptLst>
  <dgm:cxnLst>
    <dgm:cxn modelId="{74047BBA-0A48-A64B-816D-83340EB7509F}" type="presOf" srcId="{4B07B519-3597-4947-BD4B-EAEE6C25D325}" destId="{378E41C0-1972-4069-B6BB-E6E0FED216AC}" srcOrd="0" destOrd="0" presId="urn:microsoft.com/office/officeart/2005/8/layout/vList2"/>
    <dgm:cxn modelId="{1D969728-2FB8-BB4E-971D-58C2ED0690A0}" type="presOf" srcId="{1B62C52B-0775-48C9-B243-518829E10F71}" destId="{B30AF7FB-2479-467B-A9CB-7B462BF98E97}" srcOrd="0" destOrd="0" presId="urn:microsoft.com/office/officeart/2005/8/layout/vList2"/>
    <dgm:cxn modelId="{CBB4F9C8-B7E8-4631-B546-3ECD1B9756E7}" srcId="{177F4176-3F26-4A40-8CE5-83F9713F5CE9}" destId="{FEAD6BC2-F193-4BDA-8A99-FD877C5BC6B8}" srcOrd="6" destOrd="0" parTransId="{F691A633-67E1-4A6E-8169-0E0D78A44E94}" sibTransId="{77654FF6-A21C-4F95-94C3-086945F22B4E}"/>
    <dgm:cxn modelId="{6C533A55-5872-6346-A194-E672827C650C}" type="presOf" srcId="{177F4176-3F26-4A40-8CE5-83F9713F5CE9}" destId="{1DFF0A6E-3C39-40C8-8F19-01A9A2EE81A8}" srcOrd="0" destOrd="0" presId="urn:microsoft.com/office/officeart/2005/8/layout/vList2"/>
    <dgm:cxn modelId="{8EA147A3-8108-4212-9165-6F9CA70515BF}" srcId="{177F4176-3F26-4A40-8CE5-83F9713F5CE9}" destId="{D7D27B62-5FFC-4B99-A098-F0244D0C2AB2}" srcOrd="0" destOrd="0" parTransId="{D2CDAF2A-DA4F-4B04-96CB-E3878C14F7DD}" sibTransId="{6EC345E2-3B05-4B6A-A113-5AD0CAA5C25C}"/>
    <dgm:cxn modelId="{39B7270F-263F-D844-BA1E-25987C912D5D}" type="presOf" srcId="{FEAD6BC2-F193-4BDA-8A99-FD877C5BC6B8}" destId="{F5D7732E-6936-4B4F-971A-283BDA1031F6}" srcOrd="0" destOrd="0" presId="urn:microsoft.com/office/officeart/2005/8/layout/vList2"/>
    <dgm:cxn modelId="{5134EA96-8902-8147-8C10-7C81DBB7B543}" type="presOf" srcId="{C03FA78E-E7B2-495F-838E-0E6838352030}" destId="{461AB53D-8322-4AC0-A211-0523F4E2D291}" srcOrd="0" destOrd="0" presId="urn:microsoft.com/office/officeart/2005/8/layout/vList2"/>
    <dgm:cxn modelId="{DF8F6FC5-8398-5B41-B58D-1C42C08FDD27}" type="presOf" srcId="{703D9CD8-5BC1-490E-AA69-B96991653AD5}" destId="{B1D95ABB-2C5C-435D-B922-4198D75EF76F}" srcOrd="0" destOrd="0" presId="urn:microsoft.com/office/officeart/2005/8/layout/vList2"/>
    <dgm:cxn modelId="{020ADECE-AD26-9A45-9A1F-87588401A57A}" type="presOf" srcId="{77E35F6B-1022-4C87-B299-432B60D5B16C}" destId="{ABA1F0EA-F245-4F50-BE31-B06F90DBAA5F}" srcOrd="0" destOrd="0" presId="urn:microsoft.com/office/officeart/2005/8/layout/vList2"/>
    <dgm:cxn modelId="{42F148C2-1F36-4BDA-9659-097829A4A7C0}" srcId="{177F4176-3F26-4A40-8CE5-83F9713F5CE9}" destId="{A005FFB0-1816-4AB9-85A6-E3CD8BD00EA7}" srcOrd="3" destOrd="0" parTransId="{9C5CCADE-3061-42B4-A6B1-E320F6382BFA}" sibTransId="{8C100E0D-BC06-4480-AB04-38D80CC48BF1}"/>
    <dgm:cxn modelId="{B4A77D31-EB56-4CA6-8897-2286155D5BD8}" srcId="{177F4176-3F26-4A40-8CE5-83F9713F5CE9}" destId="{14207144-7089-4D77-97EE-43E8EFB15784}" srcOrd="2" destOrd="0" parTransId="{4D8FF105-6ABF-4553-8DD9-1E84E9CA3477}" sibTransId="{1D74FC2A-3067-47DD-A966-759DA1C9DB36}"/>
    <dgm:cxn modelId="{C1DFDD29-7A4C-464A-B4A2-40B01D63FCA1}" type="presOf" srcId="{538DC010-32DE-49E3-8682-F1567C1FC7C8}" destId="{3B616C9F-7B0D-4F1D-8788-5AA9ECF7B71C}" srcOrd="0" destOrd="0" presId="urn:microsoft.com/office/officeart/2005/8/layout/vList2"/>
    <dgm:cxn modelId="{73F658DC-93CF-1940-8F01-EE88AEFF3FB6}" type="presOf" srcId="{14207144-7089-4D77-97EE-43E8EFB15784}" destId="{3568EF17-A926-4E65-A76A-25D77D44D1CE}" srcOrd="0" destOrd="0" presId="urn:microsoft.com/office/officeart/2005/8/layout/vList2"/>
    <dgm:cxn modelId="{678CE42B-DA75-45C9-B6FF-3E9253A1473F}" srcId="{177F4176-3F26-4A40-8CE5-83F9713F5CE9}" destId="{C03FA78E-E7B2-495F-838E-0E6838352030}" srcOrd="8" destOrd="0" parTransId="{1A0CAFED-37DC-43BC-93B4-D0119D8DE26F}" sibTransId="{E68FC350-C477-4E0D-85D2-EE5D67271648}"/>
    <dgm:cxn modelId="{22D6F18C-FA65-4408-9B2A-A89E5B16BDEC}" srcId="{177F4176-3F26-4A40-8CE5-83F9713F5CE9}" destId="{538DC010-32DE-49E3-8682-F1567C1FC7C8}" srcOrd="11" destOrd="0" parTransId="{0FEEB90A-25A9-40A9-B7E5-52DB2F74070D}" sibTransId="{96C84977-345D-4F25-B48A-0ED1687B2974}"/>
    <dgm:cxn modelId="{27A11C50-A912-BE46-9378-726C6E463DA7}" type="presOf" srcId="{A005FFB0-1816-4AB9-85A6-E3CD8BD00EA7}" destId="{50E201C9-F8D7-4ECC-8AAD-5E985677B7DB}" srcOrd="0" destOrd="0" presId="urn:microsoft.com/office/officeart/2005/8/layout/vList2"/>
    <dgm:cxn modelId="{B4204072-6455-C349-AB32-518E063473B7}" type="presOf" srcId="{BBBEBF4E-8204-4C45-AD74-61DD208BF0E5}" destId="{6AF5DC44-C22E-4C15-AF7F-CD2FDC8912C9}" srcOrd="0" destOrd="0" presId="urn:microsoft.com/office/officeart/2005/8/layout/vList2"/>
    <dgm:cxn modelId="{E24ED117-AC29-4A83-BD7A-AFA3A44544A2}" srcId="{177F4176-3F26-4A40-8CE5-83F9713F5CE9}" destId="{1B62C52B-0775-48C9-B243-518829E10F71}" srcOrd="7" destOrd="0" parTransId="{6DFDF30C-C769-49FC-9AD1-8CF42E38A843}" sibTransId="{372EF5B1-54F8-429A-87DA-E20397881803}"/>
    <dgm:cxn modelId="{45A82735-36C8-3E45-BA89-4B54722DF169}" type="presOf" srcId="{2E4B73A9-523B-49C4-A4BE-AFD0D3D4819E}" destId="{F576F8F1-1552-46E9-988C-CA9E55999226}" srcOrd="0" destOrd="0" presId="urn:microsoft.com/office/officeart/2005/8/layout/vList2"/>
    <dgm:cxn modelId="{3A3EF376-7F30-4732-8E01-82E5EF927DB1}" srcId="{177F4176-3F26-4A40-8CE5-83F9713F5CE9}" destId="{2E4B73A9-523B-49C4-A4BE-AFD0D3D4819E}" srcOrd="9" destOrd="0" parTransId="{375DA62C-995B-4146-9292-CCE12F33E814}" sibTransId="{A123090C-6620-494C-9FD5-90B7CBF48B1D}"/>
    <dgm:cxn modelId="{63BF32B9-141D-4D2E-B215-01B75024A9BB}" srcId="{177F4176-3F26-4A40-8CE5-83F9713F5CE9}" destId="{703D9CD8-5BC1-490E-AA69-B96991653AD5}" srcOrd="4" destOrd="0" parTransId="{28ED8190-6E74-4A1E-94C3-03736E22A698}" sibTransId="{6F801C93-5345-4402-8017-CCFD472531E1}"/>
    <dgm:cxn modelId="{665715DE-95E5-468C-9336-C421C67D1087}" srcId="{177F4176-3F26-4A40-8CE5-83F9713F5CE9}" destId="{77E35F6B-1022-4C87-B299-432B60D5B16C}" srcOrd="5" destOrd="0" parTransId="{4A75BB1E-FB65-4EE4-8278-728E88D4ECD9}" sibTransId="{B5338AE2-2D67-478C-9CC5-583B4DD29380}"/>
    <dgm:cxn modelId="{E9E1A09C-34B1-418D-A694-B5AF7C4FB774}" srcId="{177F4176-3F26-4A40-8CE5-83F9713F5CE9}" destId="{4B07B519-3597-4947-BD4B-EAEE6C25D325}" srcOrd="10" destOrd="0" parTransId="{44A50905-0AF1-4906-A38F-795B8E381C58}" sibTransId="{BB0925C9-91E0-4AAF-A8E1-EF82EBDC8801}"/>
    <dgm:cxn modelId="{8E4537C2-514B-48A3-A3F1-6BC87BD1FC81}" srcId="{177F4176-3F26-4A40-8CE5-83F9713F5CE9}" destId="{BBBEBF4E-8204-4C45-AD74-61DD208BF0E5}" srcOrd="1" destOrd="0" parTransId="{7073744C-1562-4536-A0BB-BAB863813CA3}" sibTransId="{CB1B1351-5B16-4758-8784-CB2A449F4163}"/>
    <dgm:cxn modelId="{15E007DD-5FBD-DB43-B783-A981F42E9BD7}" type="presOf" srcId="{D7D27B62-5FFC-4B99-A098-F0244D0C2AB2}" destId="{86146C6D-5F22-440E-9CF9-F87EE17B1BA4}" srcOrd="0" destOrd="0" presId="urn:microsoft.com/office/officeart/2005/8/layout/vList2"/>
    <dgm:cxn modelId="{2D54364B-D3ED-0A4E-B824-E402961FD4AC}" type="presParOf" srcId="{1DFF0A6E-3C39-40C8-8F19-01A9A2EE81A8}" destId="{86146C6D-5F22-440E-9CF9-F87EE17B1BA4}" srcOrd="0" destOrd="0" presId="urn:microsoft.com/office/officeart/2005/8/layout/vList2"/>
    <dgm:cxn modelId="{730D3DE1-FB43-1B4E-A7A5-B2E469D68633}" type="presParOf" srcId="{1DFF0A6E-3C39-40C8-8F19-01A9A2EE81A8}" destId="{51B12ECA-6DAD-4702-8FEC-CBF81C18A220}" srcOrd="1" destOrd="0" presId="urn:microsoft.com/office/officeart/2005/8/layout/vList2"/>
    <dgm:cxn modelId="{019BBB47-B664-5A49-A223-0ADC5A4A301C}" type="presParOf" srcId="{1DFF0A6E-3C39-40C8-8F19-01A9A2EE81A8}" destId="{6AF5DC44-C22E-4C15-AF7F-CD2FDC8912C9}" srcOrd="2" destOrd="0" presId="urn:microsoft.com/office/officeart/2005/8/layout/vList2"/>
    <dgm:cxn modelId="{CC0FB505-5526-244B-9CEB-932DECA896D4}" type="presParOf" srcId="{1DFF0A6E-3C39-40C8-8F19-01A9A2EE81A8}" destId="{E328E52C-67D6-4A62-B363-D26ECF365092}" srcOrd="3" destOrd="0" presId="urn:microsoft.com/office/officeart/2005/8/layout/vList2"/>
    <dgm:cxn modelId="{E723611E-95C1-EB49-91FF-4C4308AFE376}" type="presParOf" srcId="{1DFF0A6E-3C39-40C8-8F19-01A9A2EE81A8}" destId="{3568EF17-A926-4E65-A76A-25D77D44D1CE}" srcOrd="4" destOrd="0" presId="urn:microsoft.com/office/officeart/2005/8/layout/vList2"/>
    <dgm:cxn modelId="{75E8EE83-CEEB-DA44-9986-E7B72F18DE6E}" type="presParOf" srcId="{1DFF0A6E-3C39-40C8-8F19-01A9A2EE81A8}" destId="{8294B0DD-5DC5-47D4-AAB4-EA4F6F028CDC}" srcOrd="5" destOrd="0" presId="urn:microsoft.com/office/officeart/2005/8/layout/vList2"/>
    <dgm:cxn modelId="{C972C869-9220-F948-A87B-98ED8516F4E8}" type="presParOf" srcId="{1DFF0A6E-3C39-40C8-8F19-01A9A2EE81A8}" destId="{50E201C9-F8D7-4ECC-8AAD-5E985677B7DB}" srcOrd="6" destOrd="0" presId="urn:microsoft.com/office/officeart/2005/8/layout/vList2"/>
    <dgm:cxn modelId="{4C3BA1A3-722C-C54D-97FF-AFC081F41BFD}" type="presParOf" srcId="{1DFF0A6E-3C39-40C8-8F19-01A9A2EE81A8}" destId="{D6932F35-A337-4E30-B2B7-F589000D37D7}" srcOrd="7" destOrd="0" presId="urn:microsoft.com/office/officeart/2005/8/layout/vList2"/>
    <dgm:cxn modelId="{C0D20555-2651-1740-831C-1885759D8DC2}" type="presParOf" srcId="{1DFF0A6E-3C39-40C8-8F19-01A9A2EE81A8}" destId="{B1D95ABB-2C5C-435D-B922-4198D75EF76F}" srcOrd="8" destOrd="0" presId="urn:microsoft.com/office/officeart/2005/8/layout/vList2"/>
    <dgm:cxn modelId="{1D1F06C4-1173-6348-91F2-095B5C950D61}" type="presParOf" srcId="{1DFF0A6E-3C39-40C8-8F19-01A9A2EE81A8}" destId="{F9657F55-9C8E-43F2-B660-7A9372728187}" srcOrd="9" destOrd="0" presId="urn:microsoft.com/office/officeart/2005/8/layout/vList2"/>
    <dgm:cxn modelId="{D52DF1E1-A1D7-FF4B-ACC0-7EE85691D4B3}" type="presParOf" srcId="{1DFF0A6E-3C39-40C8-8F19-01A9A2EE81A8}" destId="{ABA1F0EA-F245-4F50-BE31-B06F90DBAA5F}" srcOrd="10" destOrd="0" presId="urn:microsoft.com/office/officeart/2005/8/layout/vList2"/>
    <dgm:cxn modelId="{737EF4A4-A424-D649-AB10-BEB8CB83FB13}" type="presParOf" srcId="{1DFF0A6E-3C39-40C8-8F19-01A9A2EE81A8}" destId="{563461E8-5FC2-4366-805A-5D5AD3C563EF}" srcOrd="11" destOrd="0" presId="urn:microsoft.com/office/officeart/2005/8/layout/vList2"/>
    <dgm:cxn modelId="{71BFBA82-E912-8247-82F2-D9EB6AEF4A17}" type="presParOf" srcId="{1DFF0A6E-3C39-40C8-8F19-01A9A2EE81A8}" destId="{F5D7732E-6936-4B4F-971A-283BDA1031F6}" srcOrd="12" destOrd="0" presId="urn:microsoft.com/office/officeart/2005/8/layout/vList2"/>
    <dgm:cxn modelId="{10C7B53A-FAEB-A844-B1A7-4F767895C634}" type="presParOf" srcId="{1DFF0A6E-3C39-40C8-8F19-01A9A2EE81A8}" destId="{0A4783F1-F2F9-41F1-A277-7D508AF09C8A}" srcOrd="13" destOrd="0" presId="urn:microsoft.com/office/officeart/2005/8/layout/vList2"/>
    <dgm:cxn modelId="{6849F221-CAA0-EE44-9B73-E6EF0E94978B}" type="presParOf" srcId="{1DFF0A6E-3C39-40C8-8F19-01A9A2EE81A8}" destId="{B30AF7FB-2479-467B-A9CB-7B462BF98E97}" srcOrd="14" destOrd="0" presId="urn:microsoft.com/office/officeart/2005/8/layout/vList2"/>
    <dgm:cxn modelId="{D31AE443-55CB-E94A-B1F3-7A0584E65BE6}" type="presParOf" srcId="{1DFF0A6E-3C39-40C8-8F19-01A9A2EE81A8}" destId="{A7CF5003-73FE-4D31-947E-BAD947A48E3C}" srcOrd="15" destOrd="0" presId="urn:microsoft.com/office/officeart/2005/8/layout/vList2"/>
    <dgm:cxn modelId="{D89A822F-3B4D-FE41-8398-5D3F096CF969}" type="presParOf" srcId="{1DFF0A6E-3C39-40C8-8F19-01A9A2EE81A8}" destId="{461AB53D-8322-4AC0-A211-0523F4E2D291}" srcOrd="16" destOrd="0" presId="urn:microsoft.com/office/officeart/2005/8/layout/vList2"/>
    <dgm:cxn modelId="{767A8E8C-957D-4348-A991-B3C13287FB11}" type="presParOf" srcId="{1DFF0A6E-3C39-40C8-8F19-01A9A2EE81A8}" destId="{F88A1AE6-51C4-4FE3-B941-E47A3B14402D}" srcOrd="17" destOrd="0" presId="urn:microsoft.com/office/officeart/2005/8/layout/vList2"/>
    <dgm:cxn modelId="{4A4FC15F-0C8E-4340-9217-B097ECFF45DE}" type="presParOf" srcId="{1DFF0A6E-3C39-40C8-8F19-01A9A2EE81A8}" destId="{F576F8F1-1552-46E9-988C-CA9E55999226}" srcOrd="18" destOrd="0" presId="urn:microsoft.com/office/officeart/2005/8/layout/vList2"/>
    <dgm:cxn modelId="{6074E3CE-BD4F-A848-903B-FE7386DF7975}" type="presParOf" srcId="{1DFF0A6E-3C39-40C8-8F19-01A9A2EE81A8}" destId="{A3657A8C-1D5E-437F-BEC5-E2673ECB916E}" srcOrd="19" destOrd="0" presId="urn:microsoft.com/office/officeart/2005/8/layout/vList2"/>
    <dgm:cxn modelId="{F9686384-4758-264E-803E-14B783446D2F}" type="presParOf" srcId="{1DFF0A6E-3C39-40C8-8F19-01A9A2EE81A8}" destId="{378E41C0-1972-4069-B6BB-E6E0FED216AC}" srcOrd="20" destOrd="0" presId="urn:microsoft.com/office/officeart/2005/8/layout/vList2"/>
    <dgm:cxn modelId="{381BAE3D-8B17-854A-8AC5-85077B22A81E}" type="presParOf" srcId="{1DFF0A6E-3C39-40C8-8F19-01A9A2EE81A8}" destId="{4A626DCB-E25B-4043-9BA1-045CE4903000}" srcOrd="21" destOrd="0" presId="urn:microsoft.com/office/officeart/2005/8/layout/vList2"/>
    <dgm:cxn modelId="{BC1A7875-C88D-F74E-90EF-ED5FADE8DA25}" type="presParOf" srcId="{1DFF0A6E-3C39-40C8-8F19-01A9A2EE81A8}" destId="{3B616C9F-7B0D-4F1D-8788-5AA9ECF7B71C}" srcOrd="2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14E961-3651-4106-9A60-78B3282F6A54}"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s-CL"/>
        </a:p>
      </dgm:t>
    </dgm:pt>
    <dgm:pt modelId="{25A6654C-177A-4D7E-8EE5-E264512DA198}">
      <dgm:prSet phldrT="[Texto]" custT="1"/>
      <dgm:spPr/>
      <dgm:t>
        <a:bodyPr/>
        <a:lstStyle/>
        <a:p>
          <a:pPr algn="ctr"/>
          <a:r>
            <a:rPr lang="es-CL" sz="2000"/>
            <a:t>Estrategias nacionales de cambio climático y lineamientos MINAGRI</a:t>
          </a:r>
        </a:p>
      </dgm:t>
    </dgm:pt>
    <dgm:pt modelId="{714B8B8C-7FB8-4EE6-8CF3-BB150335617E}" type="parTrans" cxnId="{429688FA-019D-4D68-A2D4-F9F9BCF34D19}">
      <dgm:prSet/>
      <dgm:spPr/>
      <dgm:t>
        <a:bodyPr/>
        <a:lstStyle/>
        <a:p>
          <a:endParaRPr lang="es-CL"/>
        </a:p>
      </dgm:t>
    </dgm:pt>
    <dgm:pt modelId="{FEA9E2FD-7C83-43F6-BA4A-F257A071AC09}" type="sibTrans" cxnId="{429688FA-019D-4D68-A2D4-F9F9BCF34D19}">
      <dgm:prSet/>
      <dgm:spPr/>
      <dgm:t>
        <a:bodyPr/>
        <a:lstStyle/>
        <a:p>
          <a:endParaRPr lang="es-CL"/>
        </a:p>
      </dgm:t>
    </dgm:pt>
    <dgm:pt modelId="{A276EB17-CEBF-453E-966E-FC7162128213}">
      <dgm:prSet phldrT="[Texto]" custT="1"/>
      <dgm:spPr/>
      <dgm:t>
        <a:bodyPr/>
        <a:lstStyle/>
        <a:p>
          <a:r>
            <a:rPr lang="es-CL" sz="1100"/>
            <a:t>Compromisos internacionales (CMNUCC)</a:t>
          </a:r>
        </a:p>
        <a:p>
          <a:r>
            <a:rPr lang="es-CL" sz="1100"/>
            <a:t>Pre-2020 (</a:t>
          </a:r>
          <a:r>
            <a:rPr lang="es-CL" sz="1100" err="1"/>
            <a:t>NAMAs</a:t>
          </a:r>
          <a:r>
            <a:rPr lang="es-CL" sz="1100"/>
            <a:t>)</a:t>
          </a:r>
        </a:p>
        <a:p>
          <a:r>
            <a:rPr lang="es-CL" sz="800"/>
            <a:t>NAMA Forestal (ENCCRV 2012-2020)</a:t>
          </a:r>
        </a:p>
      </dgm:t>
    </dgm:pt>
    <dgm:pt modelId="{73511B44-2BE2-4FA1-BDAC-8048A4E18A70}" type="parTrans" cxnId="{078A0665-1F8E-40BE-8B50-D59C3B6F0F26}">
      <dgm:prSet/>
      <dgm:spPr/>
      <dgm:t>
        <a:bodyPr/>
        <a:lstStyle/>
        <a:p>
          <a:endParaRPr lang="es-CL"/>
        </a:p>
      </dgm:t>
    </dgm:pt>
    <dgm:pt modelId="{27FB2AA7-6A13-489D-89CF-6E15E170EEDA}" type="sibTrans" cxnId="{078A0665-1F8E-40BE-8B50-D59C3B6F0F26}">
      <dgm:prSet/>
      <dgm:spPr/>
      <dgm:t>
        <a:bodyPr/>
        <a:lstStyle/>
        <a:p>
          <a:endParaRPr lang="es-CL"/>
        </a:p>
      </dgm:t>
    </dgm:pt>
    <dgm:pt modelId="{83EEEA45-18CD-4EF3-8B9C-6AE964A1FADD}">
      <dgm:prSet phldrT="[Texto]" custT="1"/>
      <dgm:spPr/>
      <dgm:t>
        <a:bodyPr/>
        <a:lstStyle/>
        <a:p>
          <a:pPr>
            <a:spcAft>
              <a:spcPct val="35000"/>
            </a:spcAft>
          </a:pPr>
          <a:r>
            <a:rPr lang="es-CL" sz="1200"/>
            <a:t>NDC</a:t>
          </a:r>
        </a:p>
        <a:p>
          <a:pPr>
            <a:spcAft>
              <a:spcPct val="35000"/>
            </a:spcAft>
          </a:pPr>
          <a:r>
            <a:rPr lang="es-CL" sz="1200"/>
            <a:t>(Post 2020)</a:t>
          </a:r>
        </a:p>
        <a:p>
          <a:pPr>
            <a:spcAft>
              <a:spcPts val="0"/>
            </a:spcAft>
          </a:pPr>
          <a:r>
            <a:rPr lang="es-CL" sz="1000"/>
            <a:t>Mitigación (Forestal) </a:t>
          </a:r>
        </a:p>
        <a:p>
          <a:pPr>
            <a:spcAft>
              <a:spcPts val="0"/>
            </a:spcAft>
          </a:pPr>
          <a:r>
            <a:rPr lang="es-CL" sz="1000"/>
            <a:t>Adaptación (Plan SAP, </a:t>
          </a:r>
          <a:r>
            <a:rPr lang="es-CL" sz="1000">
              <a:solidFill>
                <a:schemeClr val="tx1"/>
              </a:solidFill>
            </a:rPr>
            <a:t>plataforma)</a:t>
          </a:r>
        </a:p>
        <a:p>
          <a:pPr>
            <a:spcAft>
              <a:spcPts val="0"/>
            </a:spcAft>
          </a:pPr>
          <a:r>
            <a:rPr lang="es-CL" sz="1000"/>
            <a:t>Construcción y fortalecimiento </a:t>
          </a:r>
          <a:r>
            <a:rPr lang="es-CL" sz="1000" err="1"/>
            <a:t>Capac</a:t>
          </a:r>
          <a:r>
            <a:rPr lang="es-CL" sz="1000"/>
            <a:t>.</a:t>
          </a:r>
        </a:p>
        <a:p>
          <a:pPr>
            <a:spcAft>
              <a:spcPts val="0"/>
            </a:spcAft>
          </a:pPr>
          <a:r>
            <a:rPr lang="es-CL" sz="1000"/>
            <a:t>Desarrollo y </a:t>
          </a:r>
          <a:r>
            <a:rPr lang="es-CL" sz="1000" err="1"/>
            <a:t>transf</a:t>
          </a:r>
          <a:r>
            <a:rPr lang="es-CL" sz="1000"/>
            <a:t>. de tecnologías</a:t>
          </a:r>
        </a:p>
        <a:p>
          <a:pPr>
            <a:spcAft>
              <a:spcPts val="0"/>
            </a:spcAft>
          </a:pPr>
          <a:r>
            <a:rPr lang="es-CL" sz="1000"/>
            <a:t>Financiamiento</a:t>
          </a:r>
        </a:p>
      </dgm:t>
    </dgm:pt>
    <dgm:pt modelId="{FE0899A1-8693-4310-AA77-A6D75B0B8B2B}" type="parTrans" cxnId="{FF0C2770-A07D-45D7-A975-05BF4C7773B9}">
      <dgm:prSet/>
      <dgm:spPr/>
      <dgm:t>
        <a:bodyPr/>
        <a:lstStyle/>
        <a:p>
          <a:endParaRPr lang="es-CL"/>
        </a:p>
      </dgm:t>
    </dgm:pt>
    <dgm:pt modelId="{DE779355-EF9C-44FD-A829-5CCB3AE6DE17}" type="sibTrans" cxnId="{FF0C2770-A07D-45D7-A975-05BF4C7773B9}">
      <dgm:prSet/>
      <dgm:spPr/>
      <dgm:t>
        <a:bodyPr/>
        <a:lstStyle/>
        <a:p>
          <a:endParaRPr lang="es-CL"/>
        </a:p>
      </dgm:t>
    </dgm:pt>
    <dgm:pt modelId="{35D05069-7D65-48F6-AA3A-829E7953BB59}">
      <dgm:prSet phldrT="[Texto]"/>
      <dgm:spPr/>
      <dgm:t>
        <a:bodyPr/>
        <a:lstStyle/>
        <a:p>
          <a:r>
            <a:rPr lang="es-CL"/>
            <a:t>Plan Acción nacional de CC (2008-2012) y en actualización (2017-2022)</a:t>
          </a:r>
        </a:p>
      </dgm:t>
    </dgm:pt>
    <dgm:pt modelId="{FA7233D3-1230-4ADA-9BE4-8846971E89C3}" type="parTrans" cxnId="{48A37671-08AA-4250-BDC8-D7B710864197}">
      <dgm:prSet/>
      <dgm:spPr/>
      <dgm:t>
        <a:bodyPr/>
        <a:lstStyle/>
        <a:p>
          <a:endParaRPr lang="es-CL"/>
        </a:p>
      </dgm:t>
    </dgm:pt>
    <dgm:pt modelId="{2FB77987-0B94-45AE-8DCA-9A6D3264DF9C}" type="sibTrans" cxnId="{48A37671-08AA-4250-BDC8-D7B710864197}">
      <dgm:prSet/>
      <dgm:spPr/>
      <dgm:t>
        <a:bodyPr/>
        <a:lstStyle/>
        <a:p>
          <a:endParaRPr lang="es-CL"/>
        </a:p>
      </dgm:t>
    </dgm:pt>
    <dgm:pt modelId="{E00F2ABE-0BB2-47A7-A19F-DEA14C618540}">
      <dgm:prSet phldrT="[Texto]"/>
      <dgm:spPr/>
      <dgm:t>
        <a:bodyPr/>
        <a:lstStyle/>
        <a:p>
          <a:pPr algn="l"/>
          <a:r>
            <a:rPr lang="es-CL"/>
            <a:t>Plan adaptación nacional de CC (Dic 2014) </a:t>
          </a:r>
        </a:p>
        <a:p>
          <a:pPr algn="ctr"/>
          <a:r>
            <a:rPr lang="es-CL"/>
            <a:t>Planes sectoriales</a:t>
          </a:r>
        </a:p>
      </dgm:t>
    </dgm:pt>
    <dgm:pt modelId="{40043F2A-2A3B-4DD8-8666-4269A0D696B3}" type="parTrans" cxnId="{F8DB3201-EFB1-43FA-8BD6-D2074206A627}">
      <dgm:prSet/>
      <dgm:spPr/>
      <dgm:t>
        <a:bodyPr/>
        <a:lstStyle/>
        <a:p>
          <a:endParaRPr lang="es-CL"/>
        </a:p>
      </dgm:t>
    </dgm:pt>
    <dgm:pt modelId="{7571A712-DB39-4166-B9DC-90A8269DB38B}" type="sibTrans" cxnId="{F8DB3201-EFB1-43FA-8BD6-D2074206A627}">
      <dgm:prSet/>
      <dgm:spPr/>
      <dgm:t>
        <a:bodyPr/>
        <a:lstStyle/>
        <a:p>
          <a:endParaRPr lang="es-CL"/>
        </a:p>
      </dgm:t>
    </dgm:pt>
    <dgm:pt modelId="{C206F4A5-52AC-424D-B03D-9C3A2467A089}">
      <dgm:prSet phldrT="[Texto]"/>
      <dgm:spPr/>
      <dgm:t>
        <a:bodyPr/>
        <a:lstStyle/>
        <a:p>
          <a:r>
            <a:rPr lang="es-CL">
              <a:solidFill>
                <a:srgbClr val="FF0000"/>
              </a:solidFill>
            </a:rPr>
            <a:t>SAP</a:t>
          </a:r>
        </a:p>
        <a:p>
          <a:r>
            <a:rPr lang="es-CL">
              <a:solidFill>
                <a:srgbClr val="FF0000"/>
              </a:solidFill>
            </a:rPr>
            <a:t>2013-2017</a:t>
          </a:r>
        </a:p>
        <a:p>
          <a:r>
            <a:rPr lang="es-CL">
              <a:solidFill>
                <a:srgbClr val="FF0000"/>
              </a:solidFill>
            </a:rPr>
            <a:t>21 medidas</a:t>
          </a:r>
        </a:p>
      </dgm:t>
    </dgm:pt>
    <dgm:pt modelId="{829C8A90-21FA-4DDB-95C1-EA91033C5EDE}" type="parTrans" cxnId="{463A5E37-74D0-4720-9908-F54C306C3426}">
      <dgm:prSet/>
      <dgm:spPr/>
      <dgm:t>
        <a:bodyPr/>
        <a:lstStyle/>
        <a:p>
          <a:endParaRPr lang="es-CL"/>
        </a:p>
      </dgm:t>
    </dgm:pt>
    <dgm:pt modelId="{8E6B00F1-C9A0-48CD-84B6-01AE18F3E0A5}" type="sibTrans" cxnId="{463A5E37-74D0-4720-9908-F54C306C3426}">
      <dgm:prSet/>
      <dgm:spPr/>
      <dgm:t>
        <a:bodyPr/>
        <a:lstStyle/>
        <a:p>
          <a:endParaRPr lang="es-CL"/>
        </a:p>
      </dgm:t>
    </dgm:pt>
    <dgm:pt modelId="{E08777C1-509D-401B-A22D-2777DC6E56A2}">
      <dgm:prSet phldrT="[Texto]"/>
      <dgm:spPr/>
      <dgm:t>
        <a:bodyPr/>
        <a:lstStyle/>
        <a:p>
          <a:r>
            <a:rPr lang="es-CL"/>
            <a:t>Biodiversidad</a:t>
          </a:r>
        </a:p>
        <a:p>
          <a:r>
            <a:rPr lang="es-CL"/>
            <a:t>2014</a:t>
          </a:r>
        </a:p>
        <a:p>
          <a:r>
            <a:rPr lang="es-CL"/>
            <a:t>50/23 medidas</a:t>
          </a:r>
        </a:p>
      </dgm:t>
    </dgm:pt>
    <dgm:pt modelId="{9EFCCDD5-4758-48EA-8ADD-70B8B8DA9B51}" type="parTrans" cxnId="{77C60EC4-D2D6-41B8-AB7D-F8B43792248A}">
      <dgm:prSet/>
      <dgm:spPr/>
      <dgm:t>
        <a:bodyPr/>
        <a:lstStyle/>
        <a:p>
          <a:endParaRPr lang="es-CL"/>
        </a:p>
      </dgm:t>
    </dgm:pt>
    <dgm:pt modelId="{0CC1D1CC-699E-4416-A4B7-8187D9AD26F7}" type="sibTrans" cxnId="{77C60EC4-D2D6-41B8-AB7D-F8B43792248A}">
      <dgm:prSet/>
      <dgm:spPr/>
      <dgm:t>
        <a:bodyPr/>
        <a:lstStyle/>
        <a:p>
          <a:endParaRPr lang="es-CL"/>
        </a:p>
      </dgm:t>
    </dgm:pt>
    <dgm:pt modelId="{72260AFE-B624-4EDA-A8D8-83891291C56C}">
      <dgm:prSet/>
      <dgm:spPr/>
      <dgm:t>
        <a:bodyPr/>
        <a:lstStyle/>
        <a:p>
          <a:r>
            <a:rPr lang="es-CL"/>
            <a:t>Pesca</a:t>
          </a:r>
        </a:p>
        <a:p>
          <a:r>
            <a:rPr lang="es-CL"/>
            <a:t>…2015</a:t>
          </a:r>
        </a:p>
      </dgm:t>
    </dgm:pt>
    <dgm:pt modelId="{F34EE148-505F-45D4-B82D-EB92B824C84C}" type="parTrans" cxnId="{14B2AD2D-15CE-4D96-97AA-DA3FA22FD5EB}">
      <dgm:prSet/>
      <dgm:spPr/>
      <dgm:t>
        <a:bodyPr/>
        <a:lstStyle/>
        <a:p>
          <a:endParaRPr lang="es-CL"/>
        </a:p>
      </dgm:t>
    </dgm:pt>
    <dgm:pt modelId="{031FAA11-48A2-450E-909D-B5D3C3DDFF2E}" type="sibTrans" cxnId="{14B2AD2D-15CE-4D96-97AA-DA3FA22FD5EB}">
      <dgm:prSet/>
      <dgm:spPr/>
      <dgm:t>
        <a:bodyPr/>
        <a:lstStyle/>
        <a:p>
          <a:endParaRPr lang="es-CL"/>
        </a:p>
      </dgm:t>
    </dgm:pt>
    <dgm:pt modelId="{D986145E-9C30-461D-A076-E4CE9952F288}">
      <dgm:prSet/>
      <dgm:spPr/>
      <dgm:t>
        <a:bodyPr/>
        <a:lstStyle/>
        <a:p>
          <a:r>
            <a:rPr lang="es-CL"/>
            <a:t>6 +</a:t>
          </a:r>
        </a:p>
        <a:p>
          <a:r>
            <a:rPr lang="es-CL"/>
            <a:t>2017</a:t>
          </a:r>
        </a:p>
      </dgm:t>
    </dgm:pt>
    <dgm:pt modelId="{2E02EC74-AFDC-4783-87E2-ED1A8BD0479C}" type="parTrans" cxnId="{DB97F079-F943-40CA-BAC7-56B4B05F3D03}">
      <dgm:prSet/>
      <dgm:spPr/>
      <dgm:t>
        <a:bodyPr/>
        <a:lstStyle/>
        <a:p>
          <a:endParaRPr lang="es-CL"/>
        </a:p>
      </dgm:t>
    </dgm:pt>
    <dgm:pt modelId="{F8319974-10A2-409B-BC36-66DD44414764}" type="sibTrans" cxnId="{DB97F079-F943-40CA-BAC7-56B4B05F3D03}">
      <dgm:prSet/>
      <dgm:spPr/>
      <dgm:t>
        <a:bodyPr/>
        <a:lstStyle/>
        <a:p>
          <a:endParaRPr lang="es-CL"/>
        </a:p>
      </dgm:t>
    </dgm:pt>
    <dgm:pt modelId="{4EF4F3EF-506C-4606-9DC0-AAE91924B8AF}">
      <dgm:prSet phldrT="[Texto]" custT="1"/>
      <dgm:spPr/>
      <dgm:t>
        <a:bodyPr/>
        <a:lstStyle/>
        <a:p>
          <a:pPr>
            <a:spcAft>
              <a:spcPct val="35000"/>
            </a:spcAft>
          </a:pPr>
          <a:endParaRPr lang="es-CL" sz="1000"/>
        </a:p>
        <a:p>
          <a:pPr>
            <a:spcAft>
              <a:spcPct val="35000"/>
            </a:spcAft>
          </a:pPr>
          <a:r>
            <a:rPr lang="es-CL" sz="1000"/>
            <a:t>ENCCRV</a:t>
          </a:r>
        </a:p>
        <a:p>
          <a:pPr>
            <a:spcAft>
              <a:spcPct val="35000"/>
            </a:spcAft>
          </a:pPr>
          <a:r>
            <a:rPr lang="es-CL" sz="1000"/>
            <a:t>Inventario</a:t>
          </a:r>
        </a:p>
        <a:p>
          <a:pPr>
            <a:spcAft>
              <a:spcPts val="0"/>
            </a:spcAft>
          </a:pPr>
          <a:endParaRPr lang="es-CL" sz="1000"/>
        </a:p>
        <a:p>
          <a:pPr>
            <a:spcAft>
              <a:spcPts val="0"/>
            </a:spcAft>
          </a:pPr>
          <a:endParaRPr lang="es-CL" sz="1000"/>
        </a:p>
        <a:p>
          <a:pPr>
            <a:spcAft>
              <a:spcPct val="35000"/>
            </a:spcAft>
          </a:pPr>
          <a:endParaRPr lang="es-CL" sz="1000"/>
        </a:p>
      </dgm:t>
    </dgm:pt>
    <dgm:pt modelId="{6BD4275B-9C19-40FC-A690-9ADB00F3B737}" type="parTrans" cxnId="{761EA869-01E6-4710-84FD-A0729C1DAF81}">
      <dgm:prSet/>
      <dgm:spPr/>
      <dgm:t>
        <a:bodyPr/>
        <a:lstStyle/>
        <a:p>
          <a:endParaRPr lang="es-ES"/>
        </a:p>
      </dgm:t>
    </dgm:pt>
    <dgm:pt modelId="{3AAD0981-C7D5-4D45-92E8-D8612FC66C6F}" type="sibTrans" cxnId="{761EA869-01E6-4710-84FD-A0729C1DAF81}">
      <dgm:prSet/>
      <dgm:spPr/>
      <dgm:t>
        <a:bodyPr/>
        <a:lstStyle/>
        <a:p>
          <a:endParaRPr lang="es-ES"/>
        </a:p>
      </dgm:t>
    </dgm:pt>
    <dgm:pt modelId="{512E5E63-D518-454F-A25E-4964EEE13128}" type="pres">
      <dgm:prSet presAssocID="{1414E961-3651-4106-9A60-78B3282F6A54}" presName="Name0" presStyleCnt="0">
        <dgm:presLayoutVars>
          <dgm:chMax val="3"/>
          <dgm:chPref val="1"/>
          <dgm:dir/>
          <dgm:animLvl val="lvl"/>
          <dgm:resizeHandles/>
        </dgm:presLayoutVars>
      </dgm:prSet>
      <dgm:spPr/>
      <dgm:t>
        <a:bodyPr/>
        <a:lstStyle/>
        <a:p>
          <a:endParaRPr lang="en-US"/>
        </a:p>
      </dgm:t>
    </dgm:pt>
    <dgm:pt modelId="{540CC71B-AAA5-4FE8-BF4A-0A0AE48570C1}" type="pres">
      <dgm:prSet presAssocID="{1414E961-3651-4106-9A60-78B3282F6A54}" presName="outerBox" presStyleCnt="0"/>
      <dgm:spPr/>
    </dgm:pt>
    <dgm:pt modelId="{D9A62E4B-B0E5-4F8F-AC03-0AC80C593CF5}" type="pres">
      <dgm:prSet presAssocID="{1414E961-3651-4106-9A60-78B3282F6A54}" presName="outerBoxParent" presStyleLbl="node1" presStyleIdx="0" presStyleCnt="3" custLinFactNeighborX="126" custLinFactNeighborY="-4198"/>
      <dgm:spPr/>
      <dgm:t>
        <a:bodyPr/>
        <a:lstStyle/>
        <a:p>
          <a:endParaRPr lang="en-US"/>
        </a:p>
      </dgm:t>
    </dgm:pt>
    <dgm:pt modelId="{D3497FDC-6C46-4FDB-9A72-45CD16357778}" type="pres">
      <dgm:prSet presAssocID="{1414E961-3651-4106-9A60-78B3282F6A54}" presName="outerBoxChildren" presStyleCnt="0"/>
      <dgm:spPr/>
    </dgm:pt>
    <dgm:pt modelId="{DEB4DCD9-0031-4253-8C98-9D52D5821939}" type="pres">
      <dgm:prSet presAssocID="{A276EB17-CEBF-453E-966E-FC7162128213}" presName="oChild" presStyleLbl="fgAcc1" presStyleIdx="0" presStyleCnt="7" custScaleX="125547" custScaleY="167026" custLinFactY="-9633" custLinFactNeighborX="1940" custLinFactNeighborY="-100000">
        <dgm:presLayoutVars>
          <dgm:bulletEnabled val="1"/>
        </dgm:presLayoutVars>
      </dgm:prSet>
      <dgm:spPr/>
      <dgm:t>
        <a:bodyPr/>
        <a:lstStyle/>
        <a:p>
          <a:endParaRPr lang="en-US"/>
        </a:p>
      </dgm:t>
    </dgm:pt>
    <dgm:pt modelId="{36AA5F58-09FA-4E61-B538-27CBE547CAFC}" type="pres">
      <dgm:prSet presAssocID="{27FB2AA7-6A13-489D-89CF-6E15E170EEDA}" presName="outerSibTrans" presStyleCnt="0"/>
      <dgm:spPr/>
    </dgm:pt>
    <dgm:pt modelId="{FD86BA03-BEC8-4FA9-9C35-9A2E869B57C9}" type="pres">
      <dgm:prSet presAssocID="{83EEEA45-18CD-4EF3-8B9C-6AE964A1FADD}" presName="oChild" presStyleLbl="fgAcc1" presStyleIdx="1" presStyleCnt="7" custScaleX="123330" custScaleY="212592" custLinFactY="-11029" custLinFactNeighborX="1940" custLinFactNeighborY="-100000">
        <dgm:presLayoutVars>
          <dgm:bulletEnabled val="1"/>
        </dgm:presLayoutVars>
      </dgm:prSet>
      <dgm:spPr/>
      <dgm:t>
        <a:bodyPr/>
        <a:lstStyle/>
        <a:p>
          <a:endParaRPr lang="en-US"/>
        </a:p>
      </dgm:t>
    </dgm:pt>
    <dgm:pt modelId="{AF8AD834-DCB6-4265-8674-35690641C6A3}" type="pres">
      <dgm:prSet presAssocID="{DE779355-EF9C-44FD-A829-5CCB3AE6DE17}" presName="outerSibTrans" presStyleCnt="0"/>
      <dgm:spPr/>
    </dgm:pt>
    <dgm:pt modelId="{55D878D8-E51E-4495-B087-1166887B9B54}" type="pres">
      <dgm:prSet presAssocID="{4EF4F3EF-506C-4606-9DC0-AAE91924B8AF}" presName="oChild" presStyleLbl="fgAcc1" presStyleIdx="2" presStyleCnt="7" custScaleX="121667" custLinFactY="-9514" custLinFactNeighborX="1940" custLinFactNeighborY="-100000">
        <dgm:presLayoutVars>
          <dgm:bulletEnabled val="1"/>
        </dgm:presLayoutVars>
      </dgm:prSet>
      <dgm:spPr/>
      <dgm:t>
        <a:bodyPr/>
        <a:lstStyle/>
        <a:p>
          <a:endParaRPr lang="en-US"/>
        </a:p>
      </dgm:t>
    </dgm:pt>
    <dgm:pt modelId="{1070BCD6-781E-4496-968B-1373843BD159}" type="pres">
      <dgm:prSet presAssocID="{1414E961-3651-4106-9A60-78B3282F6A54}" presName="middleBox" presStyleCnt="0"/>
      <dgm:spPr/>
    </dgm:pt>
    <dgm:pt modelId="{0EC44248-63FD-4CA9-BCC5-76D91B2288E4}" type="pres">
      <dgm:prSet presAssocID="{1414E961-3651-4106-9A60-78B3282F6A54}" presName="middleBoxParent" presStyleLbl="node1" presStyleIdx="1" presStyleCnt="3"/>
      <dgm:spPr/>
      <dgm:t>
        <a:bodyPr/>
        <a:lstStyle/>
        <a:p>
          <a:endParaRPr lang="en-US"/>
        </a:p>
      </dgm:t>
    </dgm:pt>
    <dgm:pt modelId="{658B7A2C-BE2F-4E85-A1BD-5FF48129103C}" type="pres">
      <dgm:prSet presAssocID="{1414E961-3651-4106-9A60-78B3282F6A54}" presName="middleBoxChildren" presStyleCnt="0"/>
      <dgm:spPr/>
    </dgm:pt>
    <dgm:pt modelId="{7CD5EBEF-34B4-4A05-8FCF-D85C4FCF39F7}" type="pres">
      <dgm:prSet presAssocID="{1414E961-3651-4106-9A60-78B3282F6A54}" presName="centerBox" presStyleCnt="0"/>
      <dgm:spPr/>
    </dgm:pt>
    <dgm:pt modelId="{5EBBF2C9-D26C-4E19-91E4-AD5D049321C9}" type="pres">
      <dgm:prSet presAssocID="{1414E961-3651-4106-9A60-78B3282F6A54}" presName="centerBoxParent" presStyleLbl="node1" presStyleIdx="2" presStyleCnt="3" custScaleX="102467" custLinFactNeighborX="1578" custLinFactNeighborY="-3118"/>
      <dgm:spPr/>
      <dgm:t>
        <a:bodyPr/>
        <a:lstStyle/>
        <a:p>
          <a:endParaRPr lang="en-US"/>
        </a:p>
      </dgm:t>
    </dgm:pt>
    <dgm:pt modelId="{93D55E1D-88E3-42D2-8271-0E148A33AD99}" type="pres">
      <dgm:prSet presAssocID="{1414E961-3651-4106-9A60-78B3282F6A54}" presName="centerBoxChildren" presStyleCnt="0"/>
      <dgm:spPr/>
    </dgm:pt>
    <dgm:pt modelId="{C2D1832D-CEED-410E-94D2-DD8717C252D2}" type="pres">
      <dgm:prSet presAssocID="{C206F4A5-52AC-424D-B03D-9C3A2467A089}" presName="cChild" presStyleLbl="fgAcc1" presStyleIdx="3" presStyleCnt="7" custScaleX="76015" custLinFactNeighborX="-28447" custLinFactNeighborY="-5580">
        <dgm:presLayoutVars>
          <dgm:bulletEnabled val="1"/>
        </dgm:presLayoutVars>
      </dgm:prSet>
      <dgm:spPr/>
      <dgm:t>
        <a:bodyPr/>
        <a:lstStyle/>
        <a:p>
          <a:endParaRPr lang="en-US"/>
        </a:p>
      </dgm:t>
    </dgm:pt>
    <dgm:pt modelId="{5CB70D08-96F8-4B07-AFC7-4523EA1953AB}" type="pres">
      <dgm:prSet presAssocID="{8E6B00F1-C9A0-48CD-84B6-01AE18F3E0A5}" presName="centerSibTrans" presStyleCnt="0"/>
      <dgm:spPr/>
    </dgm:pt>
    <dgm:pt modelId="{6521AC0D-4A83-480A-AA70-9A00E867ADCD}" type="pres">
      <dgm:prSet presAssocID="{E08777C1-509D-401B-A22D-2777DC6E56A2}" presName="cChild" presStyleLbl="fgAcc1" presStyleIdx="4" presStyleCnt="7" custScaleX="76015" custLinFactNeighborX="-28447" custLinFactNeighborY="-5580">
        <dgm:presLayoutVars>
          <dgm:bulletEnabled val="1"/>
        </dgm:presLayoutVars>
      </dgm:prSet>
      <dgm:spPr/>
      <dgm:t>
        <a:bodyPr/>
        <a:lstStyle/>
        <a:p>
          <a:endParaRPr lang="en-US"/>
        </a:p>
      </dgm:t>
    </dgm:pt>
    <dgm:pt modelId="{84031743-4E55-4097-B5DC-C5682AB05531}" type="pres">
      <dgm:prSet presAssocID="{0CC1D1CC-699E-4416-A4B7-8187D9AD26F7}" presName="centerSibTrans" presStyleCnt="0"/>
      <dgm:spPr/>
    </dgm:pt>
    <dgm:pt modelId="{DF4F5A81-DB31-4066-8BC9-B667D6D563E8}" type="pres">
      <dgm:prSet presAssocID="{72260AFE-B624-4EDA-A8D8-83891291C56C}" presName="cChild" presStyleLbl="fgAcc1" presStyleIdx="5" presStyleCnt="7" custScaleX="76015" custLinFactNeighborX="-28447" custLinFactNeighborY="-5580">
        <dgm:presLayoutVars>
          <dgm:bulletEnabled val="1"/>
        </dgm:presLayoutVars>
      </dgm:prSet>
      <dgm:spPr/>
      <dgm:t>
        <a:bodyPr/>
        <a:lstStyle/>
        <a:p>
          <a:endParaRPr lang="en-US"/>
        </a:p>
      </dgm:t>
    </dgm:pt>
    <dgm:pt modelId="{2E4D91BA-9432-4483-A6F3-D691F33EC782}" type="pres">
      <dgm:prSet presAssocID="{031FAA11-48A2-450E-909D-B5D3C3DDFF2E}" presName="centerSibTrans" presStyleCnt="0"/>
      <dgm:spPr/>
    </dgm:pt>
    <dgm:pt modelId="{4FC7C450-C7F0-49C2-8374-0C5C6BEF3E10}" type="pres">
      <dgm:prSet presAssocID="{D986145E-9C30-461D-A076-E4CE9952F288}" presName="cChild" presStyleLbl="fgAcc1" presStyleIdx="6" presStyleCnt="7" custScaleX="76015" custLinFactNeighborX="-28447" custLinFactNeighborY="-5580">
        <dgm:presLayoutVars>
          <dgm:bulletEnabled val="1"/>
        </dgm:presLayoutVars>
      </dgm:prSet>
      <dgm:spPr/>
      <dgm:t>
        <a:bodyPr/>
        <a:lstStyle/>
        <a:p>
          <a:endParaRPr lang="en-US"/>
        </a:p>
      </dgm:t>
    </dgm:pt>
  </dgm:ptLst>
  <dgm:cxnLst>
    <dgm:cxn modelId="{14B2AD2D-15CE-4D96-97AA-DA3FA22FD5EB}" srcId="{E00F2ABE-0BB2-47A7-A19F-DEA14C618540}" destId="{72260AFE-B624-4EDA-A8D8-83891291C56C}" srcOrd="2" destOrd="0" parTransId="{F34EE148-505F-45D4-B82D-EB92B824C84C}" sibTransId="{031FAA11-48A2-450E-909D-B5D3C3DDFF2E}"/>
    <dgm:cxn modelId="{5B578C9C-0505-574A-A8D4-D6F6B912BB8C}" type="presOf" srcId="{E08777C1-509D-401B-A22D-2777DC6E56A2}" destId="{6521AC0D-4A83-480A-AA70-9A00E867ADCD}" srcOrd="0" destOrd="0" presId="urn:microsoft.com/office/officeart/2005/8/layout/target2"/>
    <dgm:cxn modelId="{078A0665-1F8E-40BE-8B50-D59C3B6F0F26}" srcId="{25A6654C-177A-4D7E-8EE5-E264512DA198}" destId="{A276EB17-CEBF-453E-966E-FC7162128213}" srcOrd="0" destOrd="0" parTransId="{73511B44-2BE2-4FA1-BDAC-8048A4E18A70}" sibTransId="{27FB2AA7-6A13-489D-89CF-6E15E170EEDA}"/>
    <dgm:cxn modelId="{26F71E99-68C2-2249-95DD-F7F9E2EC929E}" type="presOf" srcId="{72260AFE-B624-4EDA-A8D8-83891291C56C}" destId="{DF4F5A81-DB31-4066-8BC9-B667D6D563E8}" srcOrd="0" destOrd="0" presId="urn:microsoft.com/office/officeart/2005/8/layout/target2"/>
    <dgm:cxn modelId="{0EFC5A2C-0C96-C049-AC50-74845251D53D}" type="presOf" srcId="{C206F4A5-52AC-424D-B03D-9C3A2467A089}" destId="{C2D1832D-CEED-410E-94D2-DD8717C252D2}" srcOrd="0" destOrd="0" presId="urn:microsoft.com/office/officeart/2005/8/layout/target2"/>
    <dgm:cxn modelId="{EE7A780B-1EC7-1D4E-8010-08E6388A9645}" type="presOf" srcId="{E00F2ABE-0BB2-47A7-A19F-DEA14C618540}" destId="{5EBBF2C9-D26C-4E19-91E4-AD5D049321C9}" srcOrd="0" destOrd="0" presId="urn:microsoft.com/office/officeart/2005/8/layout/target2"/>
    <dgm:cxn modelId="{F9966DDF-3E2A-554F-B00E-CD2892161F75}" type="presOf" srcId="{35D05069-7D65-48F6-AA3A-829E7953BB59}" destId="{0EC44248-63FD-4CA9-BCC5-76D91B2288E4}" srcOrd="0" destOrd="0" presId="urn:microsoft.com/office/officeart/2005/8/layout/target2"/>
    <dgm:cxn modelId="{3DFB6EDB-F8D6-844A-9F3F-A1C1FEACA249}" type="presOf" srcId="{1414E961-3651-4106-9A60-78B3282F6A54}" destId="{512E5E63-D518-454F-A25E-4964EEE13128}" srcOrd="0" destOrd="0" presId="urn:microsoft.com/office/officeart/2005/8/layout/target2"/>
    <dgm:cxn modelId="{FF0C2770-A07D-45D7-A975-05BF4C7773B9}" srcId="{25A6654C-177A-4D7E-8EE5-E264512DA198}" destId="{83EEEA45-18CD-4EF3-8B9C-6AE964A1FADD}" srcOrd="1" destOrd="0" parTransId="{FE0899A1-8693-4310-AA77-A6D75B0B8B2B}" sibTransId="{DE779355-EF9C-44FD-A829-5CCB3AE6DE17}"/>
    <dgm:cxn modelId="{DB97F079-F943-40CA-BAC7-56B4B05F3D03}" srcId="{E00F2ABE-0BB2-47A7-A19F-DEA14C618540}" destId="{D986145E-9C30-461D-A076-E4CE9952F288}" srcOrd="3" destOrd="0" parTransId="{2E02EC74-AFDC-4783-87E2-ED1A8BD0479C}" sibTransId="{F8319974-10A2-409B-BC36-66DD44414764}"/>
    <dgm:cxn modelId="{5C8920A3-8D4B-BA48-966D-2B4FB1372CD9}" type="presOf" srcId="{4EF4F3EF-506C-4606-9DC0-AAE91924B8AF}" destId="{55D878D8-E51E-4495-B087-1166887B9B54}" srcOrd="0" destOrd="0" presId="urn:microsoft.com/office/officeart/2005/8/layout/target2"/>
    <dgm:cxn modelId="{77C60EC4-D2D6-41B8-AB7D-F8B43792248A}" srcId="{E00F2ABE-0BB2-47A7-A19F-DEA14C618540}" destId="{E08777C1-509D-401B-A22D-2777DC6E56A2}" srcOrd="1" destOrd="0" parTransId="{9EFCCDD5-4758-48EA-8ADD-70B8B8DA9B51}" sibTransId="{0CC1D1CC-699E-4416-A4B7-8187D9AD26F7}"/>
    <dgm:cxn modelId="{429688FA-019D-4D68-A2D4-F9F9BCF34D19}" srcId="{1414E961-3651-4106-9A60-78B3282F6A54}" destId="{25A6654C-177A-4D7E-8EE5-E264512DA198}" srcOrd="0" destOrd="0" parTransId="{714B8B8C-7FB8-4EE6-8CF3-BB150335617E}" sibTransId="{FEA9E2FD-7C83-43F6-BA4A-F257A071AC09}"/>
    <dgm:cxn modelId="{65556FC5-49B9-4E42-883D-CA3B9304982D}" type="presOf" srcId="{D986145E-9C30-461D-A076-E4CE9952F288}" destId="{4FC7C450-C7F0-49C2-8374-0C5C6BEF3E10}" srcOrd="0" destOrd="0" presId="urn:microsoft.com/office/officeart/2005/8/layout/target2"/>
    <dgm:cxn modelId="{91D263A2-3EA8-E247-82E7-EB54D178DCA9}" type="presOf" srcId="{A276EB17-CEBF-453E-966E-FC7162128213}" destId="{DEB4DCD9-0031-4253-8C98-9D52D5821939}" srcOrd="0" destOrd="0" presId="urn:microsoft.com/office/officeart/2005/8/layout/target2"/>
    <dgm:cxn modelId="{CBA45598-E421-8A47-9802-77FCDE1A5C7F}" type="presOf" srcId="{83EEEA45-18CD-4EF3-8B9C-6AE964A1FADD}" destId="{FD86BA03-BEC8-4FA9-9C35-9A2E869B57C9}" srcOrd="0" destOrd="0" presId="urn:microsoft.com/office/officeart/2005/8/layout/target2"/>
    <dgm:cxn modelId="{AF201EBD-E7EC-7C4B-A1CB-7FA3BE61AD2C}" type="presOf" srcId="{25A6654C-177A-4D7E-8EE5-E264512DA198}" destId="{D9A62E4B-B0E5-4F8F-AC03-0AC80C593CF5}" srcOrd="0" destOrd="0" presId="urn:microsoft.com/office/officeart/2005/8/layout/target2"/>
    <dgm:cxn modelId="{F8DB3201-EFB1-43FA-8BD6-D2074206A627}" srcId="{1414E961-3651-4106-9A60-78B3282F6A54}" destId="{E00F2ABE-0BB2-47A7-A19F-DEA14C618540}" srcOrd="2" destOrd="0" parTransId="{40043F2A-2A3B-4DD8-8666-4269A0D696B3}" sibTransId="{7571A712-DB39-4166-B9DC-90A8269DB38B}"/>
    <dgm:cxn modelId="{48A37671-08AA-4250-BDC8-D7B710864197}" srcId="{1414E961-3651-4106-9A60-78B3282F6A54}" destId="{35D05069-7D65-48F6-AA3A-829E7953BB59}" srcOrd="1" destOrd="0" parTransId="{FA7233D3-1230-4ADA-9BE4-8846971E89C3}" sibTransId="{2FB77987-0B94-45AE-8DCA-9A6D3264DF9C}"/>
    <dgm:cxn modelId="{761EA869-01E6-4710-84FD-A0729C1DAF81}" srcId="{25A6654C-177A-4D7E-8EE5-E264512DA198}" destId="{4EF4F3EF-506C-4606-9DC0-AAE91924B8AF}" srcOrd="2" destOrd="0" parTransId="{6BD4275B-9C19-40FC-A690-9ADB00F3B737}" sibTransId="{3AAD0981-C7D5-4D45-92E8-D8612FC66C6F}"/>
    <dgm:cxn modelId="{463A5E37-74D0-4720-9908-F54C306C3426}" srcId="{E00F2ABE-0BB2-47A7-A19F-DEA14C618540}" destId="{C206F4A5-52AC-424D-B03D-9C3A2467A089}" srcOrd="0" destOrd="0" parTransId="{829C8A90-21FA-4DDB-95C1-EA91033C5EDE}" sibTransId="{8E6B00F1-C9A0-48CD-84B6-01AE18F3E0A5}"/>
    <dgm:cxn modelId="{B383042B-5449-0746-8FC9-C436A9FDFD7D}" type="presParOf" srcId="{512E5E63-D518-454F-A25E-4964EEE13128}" destId="{540CC71B-AAA5-4FE8-BF4A-0A0AE48570C1}" srcOrd="0" destOrd="0" presId="urn:microsoft.com/office/officeart/2005/8/layout/target2"/>
    <dgm:cxn modelId="{8D95D037-E610-0748-A14D-EC6804F0D14F}" type="presParOf" srcId="{540CC71B-AAA5-4FE8-BF4A-0A0AE48570C1}" destId="{D9A62E4B-B0E5-4F8F-AC03-0AC80C593CF5}" srcOrd="0" destOrd="0" presId="urn:microsoft.com/office/officeart/2005/8/layout/target2"/>
    <dgm:cxn modelId="{405F2636-D079-2544-8D06-72993E5BC38E}" type="presParOf" srcId="{540CC71B-AAA5-4FE8-BF4A-0A0AE48570C1}" destId="{D3497FDC-6C46-4FDB-9A72-45CD16357778}" srcOrd="1" destOrd="0" presId="urn:microsoft.com/office/officeart/2005/8/layout/target2"/>
    <dgm:cxn modelId="{F10C7DDD-104F-EA46-8471-277AE6A018A5}" type="presParOf" srcId="{D3497FDC-6C46-4FDB-9A72-45CD16357778}" destId="{DEB4DCD9-0031-4253-8C98-9D52D5821939}" srcOrd="0" destOrd="0" presId="urn:microsoft.com/office/officeart/2005/8/layout/target2"/>
    <dgm:cxn modelId="{82D5450C-6DD7-4A4B-B800-D54394CBFAE5}" type="presParOf" srcId="{D3497FDC-6C46-4FDB-9A72-45CD16357778}" destId="{36AA5F58-09FA-4E61-B538-27CBE547CAFC}" srcOrd="1" destOrd="0" presId="urn:microsoft.com/office/officeart/2005/8/layout/target2"/>
    <dgm:cxn modelId="{631A0E97-0CF3-DE40-84AD-53F4A4A11D32}" type="presParOf" srcId="{D3497FDC-6C46-4FDB-9A72-45CD16357778}" destId="{FD86BA03-BEC8-4FA9-9C35-9A2E869B57C9}" srcOrd="2" destOrd="0" presId="urn:microsoft.com/office/officeart/2005/8/layout/target2"/>
    <dgm:cxn modelId="{DDF06502-062B-EF4D-B241-90CC58D8AFAE}" type="presParOf" srcId="{D3497FDC-6C46-4FDB-9A72-45CD16357778}" destId="{AF8AD834-DCB6-4265-8674-35690641C6A3}" srcOrd="3" destOrd="0" presId="urn:microsoft.com/office/officeart/2005/8/layout/target2"/>
    <dgm:cxn modelId="{8B30A5E2-F85B-4B4A-89A8-3545932DFA0B}" type="presParOf" srcId="{D3497FDC-6C46-4FDB-9A72-45CD16357778}" destId="{55D878D8-E51E-4495-B087-1166887B9B54}" srcOrd="4" destOrd="0" presId="urn:microsoft.com/office/officeart/2005/8/layout/target2"/>
    <dgm:cxn modelId="{62069CE8-74FE-7F4E-9E87-DB100DF66AC1}" type="presParOf" srcId="{512E5E63-D518-454F-A25E-4964EEE13128}" destId="{1070BCD6-781E-4496-968B-1373843BD159}" srcOrd="1" destOrd="0" presId="urn:microsoft.com/office/officeart/2005/8/layout/target2"/>
    <dgm:cxn modelId="{7CF7BBA1-D33C-8746-A60B-502BD01535DC}" type="presParOf" srcId="{1070BCD6-781E-4496-968B-1373843BD159}" destId="{0EC44248-63FD-4CA9-BCC5-76D91B2288E4}" srcOrd="0" destOrd="0" presId="urn:microsoft.com/office/officeart/2005/8/layout/target2"/>
    <dgm:cxn modelId="{E536733A-A106-4645-9E0B-54544F9CE491}" type="presParOf" srcId="{1070BCD6-781E-4496-968B-1373843BD159}" destId="{658B7A2C-BE2F-4E85-A1BD-5FF48129103C}" srcOrd="1" destOrd="0" presId="urn:microsoft.com/office/officeart/2005/8/layout/target2"/>
    <dgm:cxn modelId="{A85672C1-96C2-144F-95B7-848C36BE7BEF}" type="presParOf" srcId="{512E5E63-D518-454F-A25E-4964EEE13128}" destId="{7CD5EBEF-34B4-4A05-8FCF-D85C4FCF39F7}" srcOrd="2" destOrd="0" presId="urn:microsoft.com/office/officeart/2005/8/layout/target2"/>
    <dgm:cxn modelId="{AF35453D-7B28-8348-B624-B910F5CDFC39}" type="presParOf" srcId="{7CD5EBEF-34B4-4A05-8FCF-D85C4FCF39F7}" destId="{5EBBF2C9-D26C-4E19-91E4-AD5D049321C9}" srcOrd="0" destOrd="0" presId="urn:microsoft.com/office/officeart/2005/8/layout/target2"/>
    <dgm:cxn modelId="{FA2DB66D-ECED-A344-80A0-73A88800EF69}" type="presParOf" srcId="{7CD5EBEF-34B4-4A05-8FCF-D85C4FCF39F7}" destId="{93D55E1D-88E3-42D2-8271-0E148A33AD99}" srcOrd="1" destOrd="0" presId="urn:microsoft.com/office/officeart/2005/8/layout/target2"/>
    <dgm:cxn modelId="{B01473B7-7BEC-514A-B57B-1113F196CAF2}" type="presParOf" srcId="{93D55E1D-88E3-42D2-8271-0E148A33AD99}" destId="{C2D1832D-CEED-410E-94D2-DD8717C252D2}" srcOrd="0" destOrd="0" presId="urn:microsoft.com/office/officeart/2005/8/layout/target2"/>
    <dgm:cxn modelId="{69B91217-6B04-1642-BE8F-36168575CD67}" type="presParOf" srcId="{93D55E1D-88E3-42D2-8271-0E148A33AD99}" destId="{5CB70D08-96F8-4B07-AFC7-4523EA1953AB}" srcOrd="1" destOrd="0" presId="urn:microsoft.com/office/officeart/2005/8/layout/target2"/>
    <dgm:cxn modelId="{3FD26524-25F8-BF40-8371-626ED09C6BDC}" type="presParOf" srcId="{93D55E1D-88E3-42D2-8271-0E148A33AD99}" destId="{6521AC0D-4A83-480A-AA70-9A00E867ADCD}" srcOrd="2" destOrd="0" presId="urn:microsoft.com/office/officeart/2005/8/layout/target2"/>
    <dgm:cxn modelId="{F5AFD252-40B5-584E-A0CD-8CEE6FCF4942}" type="presParOf" srcId="{93D55E1D-88E3-42D2-8271-0E148A33AD99}" destId="{84031743-4E55-4097-B5DC-C5682AB05531}" srcOrd="3" destOrd="0" presId="urn:microsoft.com/office/officeart/2005/8/layout/target2"/>
    <dgm:cxn modelId="{432ED480-538C-1B4E-8EB4-0215FB879C2B}" type="presParOf" srcId="{93D55E1D-88E3-42D2-8271-0E148A33AD99}" destId="{DF4F5A81-DB31-4066-8BC9-B667D6D563E8}" srcOrd="4" destOrd="0" presId="urn:microsoft.com/office/officeart/2005/8/layout/target2"/>
    <dgm:cxn modelId="{F17B3576-0141-FD45-B41A-62E90E328458}" type="presParOf" srcId="{93D55E1D-88E3-42D2-8271-0E148A33AD99}" destId="{2E4D91BA-9432-4483-A6F3-D691F33EC782}" srcOrd="5" destOrd="0" presId="urn:microsoft.com/office/officeart/2005/8/layout/target2"/>
    <dgm:cxn modelId="{31924D83-7805-E74D-B832-A68C36FBCF07}" type="presParOf" srcId="{93D55E1D-88E3-42D2-8271-0E148A33AD99}" destId="{4FC7C450-C7F0-49C2-8374-0C5C6BEF3E10}" srcOrd="6"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0.23904</cdr:y>
    </cdr:from>
    <cdr:to>
      <cdr:x>0.04651</cdr:x>
      <cdr:y>0.76096</cdr:y>
    </cdr:to>
    <cdr:sp macro="" textlink="">
      <cdr:nvSpPr>
        <cdr:cNvPr id="2" name="TextBox 1"/>
        <cdr:cNvSpPr txBox="1"/>
      </cdr:nvSpPr>
      <cdr:spPr>
        <a:xfrm xmlns:a="http://schemas.openxmlformats.org/drawingml/2006/main">
          <a:off x="0" y="1081881"/>
          <a:ext cx="457200" cy="2362200"/>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ctr"/>
          <a:r>
            <a:rPr lang="en-US" sz="1800" dirty="0" smtClean="0"/>
            <a:t>Cases</a:t>
          </a:r>
          <a:endParaRPr lang="ru-RU"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52A09-BB05-9945-B40E-D00DE25799A2}" type="datetimeFigureOut">
              <a:rPr lang="en-US" smtClean="0"/>
              <a:t>12/5/2018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27E21-191E-4B49-9B3E-C54C3EC751BA}" type="slidenum">
              <a:rPr lang="en-US" smtClean="0"/>
              <a:t>‹#›</a:t>
            </a:fld>
            <a:endParaRPr lang="en-US" dirty="0"/>
          </a:p>
        </p:txBody>
      </p:sp>
    </p:spTree>
    <p:extLst>
      <p:ext uri="{BB962C8B-B14F-4D97-AF65-F5344CB8AC3E}">
        <p14:creationId xmlns:p14="http://schemas.microsoft.com/office/powerpoint/2010/main" val="32813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4 different climate models, but for the interest of space and time, I only show 2</a:t>
            </a:r>
          </a:p>
          <a:p>
            <a:r>
              <a:rPr lang="en-US" dirty="0"/>
              <a:t>*** Check the following values</a:t>
            </a:r>
          </a:p>
          <a:p>
            <a:r>
              <a:rPr lang="en-US" dirty="0"/>
              <a:t>Honduras GFDL 2.1 MIROC 4.1</a:t>
            </a:r>
          </a:p>
          <a:p>
            <a:r>
              <a:rPr lang="en-US" dirty="0"/>
              <a:t>Colombia GFDL 2.2 MIROC 3.1</a:t>
            </a:r>
          </a:p>
          <a:p>
            <a:endParaRPr lang="en-US" dirty="0"/>
          </a:p>
        </p:txBody>
      </p:sp>
      <p:sp>
        <p:nvSpPr>
          <p:cNvPr id="4" name="Slide Number Placeholder 3"/>
          <p:cNvSpPr>
            <a:spLocks noGrp="1"/>
          </p:cNvSpPr>
          <p:nvPr>
            <p:ph type="sldNum" sz="quarter" idx="10"/>
          </p:nvPr>
        </p:nvSpPr>
        <p:spPr/>
        <p:txBody>
          <a:bodyPr/>
          <a:lstStyle/>
          <a:p>
            <a:fld id="{CA9F653A-8C3E-480B-9987-5F8B568CA50D}" type="slidenum">
              <a:rPr lang="en-US" smtClean="0"/>
              <a:t>7</a:t>
            </a:fld>
            <a:endParaRPr lang="en-US" dirty="0"/>
          </a:p>
        </p:txBody>
      </p:sp>
    </p:spTree>
    <p:extLst>
      <p:ext uri="{BB962C8B-B14F-4D97-AF65-F5344CB8AC3E}">
        <p14:creationId xmlns:p14="http://schemas.microsoft.com/office/powerpoint/2010/main" val="1364521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5B20F23D-BF14-44E4-9974-B7E0691FAEE0}" type="slidenum">
              <a:rPr lang="en-US" smtClean="0"/>
              <a:pPr/>
              <a:t>57</a:t>
            </a:fld>
            <a:endParaRPr lang="en-US" dirty="0"/>
          </a:p>
        </p:txBody>
      </p:sp>
    </p:spTree>
    <p:extLst>
      <p:ext uri="{BB962C8B-B14F-4D97-AF65-F5344CB8AC3E}">
        <p14:creationId xmlns:p14="http://schemas.microsoft.com/office/powerpoint/2010/main" val="181747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5B20F23D-BF14-44E4-9974-B7E0691FAEE0}" type="slidenum">
              <a:rPr lang="en-US" smtClean="0"/>
              <a:pPr/>
              <a:t>60</a:t>
            </a:fld>
            <a:endParaRPr lang="en-US" dirty="0"/>
          </a:p>
        </p:txBody>
      </p:sp>
    </p:spTree>
    <p:extLst>
      <p:ext uri="{BB962C8B-B14F-4D97-AF65-F5344CB8AC3E}">
        <p14:creationId xmlns:p14="http://schemas.microsoft.com/office/powerpoint/2010/main" val="1298849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66</a:t>
            </a:fld>
            <a:endParaRPr lang="en-US" dirty="0"/>
          </a:p>
        </p:txBody>
      </p:sp>
    </p:spTree>
    <p:extLst>
      <p:ext uri="{BB962C8B-B14F-4D97-AF65-F5344CB8AC3E}">
        <p14:creationId xmlns:p14="http://schemas.microsoft.com/office/powerpoint/2010/main" val="129167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67</a:t>
            </a:fld>
            <a:endParaRPr lang="en-US" dirty="0"/>
          </a:p>
        </p:txBody>
      </p:sp>
    </p:spTree>
    <p:extLst>
      <p:ext uri="{BB962C8B-B14F-4D97-AF65-F5344CB8AC3E}">
        <p14:creationId xmlns:p14="http://schemas.microsoft.com/office/powerpoint/2010/main" val="71255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68</a:t>
            </a:fld>
            <a:endParaRPr lang="en-US" dirty="0"/>
          </a:p>
        </p:txBody>
      </p:sp>
    </p:spTree>
    <p:extLst>
      <p:ext uri="{BB962C8B-B14F-4D97-AF65-F5344CB8AC3E}">
        <p14:creationId xmlns:p14="http://schemas.microsoft.com/office/powerpoint/2010/main" val="145101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69</a:t>
            </a:fld>
            <a:endParaRPr lang="en-US" dirty="0"/>
          </a:p>
        </p:txBody>
      </p:sp>
    </p:spTree>
    <p:extLst>
      <p:ext uri="{BB962C8B-B14F-4D97-AF65-F5344CB8AC3E}">
        <p14:creationId xmlns:p14="http://schemas.microsoft.com/office/powerpoint/2010/main" val="1829177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70</a:t>
            </a:fld>
            <a:endParaRPr lang="en-US" dirty="0"/>
          </a:p>
        </p:txBody>
      </p:sp>
    </p:spTree>
    <p:extLst>
      <p:ext uri="{BB962C8B-B14F-4D97-AF65-F5344CB8AC3E}">
        <p14:creationId xmlns:p14="http://schemas.microsoft.com/office/powerpoint/2010/main" val="87040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71</a:t>
            </a:fld>
            <a:endParaRPr lang="en-US" dirty="0"/>
          </a:p>
        </p:txBody>
      </p:sp>
    </p:spTree>
    <p:extLst>
      <p:ext uri="{BB962C8B-B14F-4D97-AF65-F5344CB8AC3E}">
        <p14:creationId xmlns:p14="http://schemas.microsoft.com/office/powerpoint/2010/main" val="48765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6AD87-195B-D64A-8A5A-64303E23EF76}" type="slidenum">
              <a:rPr lang="da-DK" smtClean="0"/>
              <a:pPr/>
              <a:t>72</a:t>
            </a:fld>
            <a:endParaRPr lang="da-DK" dirty="0"/>
          </a:p>
        </p:txBody>
      </p:sp>
    </p:spTree>
    <p:extLst>
      <p:ext uri="{BB962C8B-B14F-4D97-AF65-F5344CB8AC3E}">
        <p14:creationId xmlns:p14="http://schemas.microsoft.com/office/powerpoint/2010/main" val="560393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73</a:t>
            </a:fld>
            <a:endParaRPr lang="en-US" dirty="0"/>
          </a:p>
        </p:txBody>
      </p:sp>
    </p:spTree>
    <p:extLst>
      <p:ext uri="{BB962C8B-B14F-4D97-AF65-F5344CB8AC3E}">
        <p14:creationId xmlns:p14="http://schemas.microsoft.com/office/powerpoint/2010/main" val="17378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GFDL Become much wetter in Central America, wetter in Colombia, and mixed in Peru</a:t>
            </a:r>
          </a:p>
          <a:p>
            <a:r>
              <a:rPr lang="en-US" dirty="0"/>
              <a:t>MIROC Much drier in Central America (3 of 4 models agree) and wetter in Andean region (3 of 4 models agree)</a:t>
            </a:r>
          </a:p>
        </p:txBody>
      </p:sp>
      <p:sp>
        <p:nvSpPr>
          <p:cNvPr id="4" name="Slide Number Placeholder 3"/>
          <p:cNvSpPr>
            <a:spLocks noGrp="1"/>
          </p:cNvSpPr>
          <p:nvPr>
            <p:ph type="sldNum" sz="quarter" idx="10"/>
          </p:nvPr>
        </p:nvSpPr>
        <p:spPr/>
        <p:txBody>
          <a:bodyPr/>
          <a:lstStyle/>
          <a:p>
            <a:fld id="{CA9F653A-8C3E-480B-9987-5F8B568CA50D}" type="slidenum">
              <a:rPr lang="en-US" smtClean="0"/>
              <a:t>8</a:t>
            </a:fld>
            <a:endParaRPr lang="en-US" dirty="0"/>
          </a:p>
        </p:txBody>
      </p:sp>
    </p:spTree>
    <p:extLst>
      <p:ext uri="{BB962C8B-B14F-4D97-AF65-F5344CB8AC3E}">
        <p14:creationId xmlns:p14="http://schemas.microsoft.com/office/powerpoint/2010/main" val="1853720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74</a:t>
            </a:fld>
            <a:endParaRPr lang="en-US" dirty="0"/>
          </a:p>
        </p:txBody>
      </p:sp>
    </p:spTree>
    <p:extLst>
      <p:ext uri="{BB962C8B-B14F-4D97-AF65-F5344CB8AC3E}">
        <p14:creationId xmlns:p14="http://schemas.microsoft.com/office/powerpoint/2010/main" val="492296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75</a:t>
            </a:fld>
            <a:endParaRPr lang="en-US" dirty="0"/>
          </a:p>
        </p:txBody>
      </p:sp>
    </p:spTree>
    <p:extLst>
      <p:ext uri="{BB962C8B-B14F-4D97-AF65-F5344CB8AC3E}">
        <p14:creationId xmlns:p14="http://schemas.microsoft.com/office/powerpoint/2010/main" val="121713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10"/>
          </p:nvPr>
        </p:nvSpPr>
        <p:spPr/>
        <p:txBody>
          <a:bodyPr/>
          <a:lstStyle/>
          <a:p>
            <a:fld id="{AF03327D-1475-4A73-9248-BA143C06D06E}" type="slidenum">
              <a:rPr lang="en-US" smtClean="0"/>
              <a:t>76</a:t>
            </a:fld>
            <a:endParaRPr lang="en-US" dirty="0"/>
          </a:p>
        </p:txBody>
      </p:sp>
    </p:spTree>
    <p:extLst>
      <p:ext uri="{BB962C8B-B14F-4D97-AF65-F5344CB8AC3E}">
        <p14:creationId xmlns:p14="http://schemas.microsoft.com/office/powerpoint/2010/main" val="130881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eaLnBrk="1" fontAlgn="auto" latinLnBrk="0" hangingPunct="1">
              <a:lnSpc>
                <a:spcPct val="117999"/>
              </a:lnSpc>
              <a:spcBef>
                <a:spcPts val="0"/>
              </a:spcBef>
              <a:spcAft>
                <a:spcPts val="0"/>
              </a:spcAft>
              <a:buClrTx/>
              <a:buSzTx/>
              <a:buFontTx/>
              <a:buNone/>
              <a:tabLst/>
              <a:defRPr/>
            </a:pPr>
            <a:r>
              <a:rPr lang="en-US" dirty="0" smtClean="0"/>
              <a:t>The overall landscape of climate governance has become more “polycentric,” that is:</a:t>
            </a:r>
          </a:p>
          <a:p>
            <a:endParaRPr lang="en-GB" dirty="0"/>
          </a:p>
        </p:txBody>
      </p:sp>
    </p:spTree>
    <p:extLst>
      <p:ext uri="{BB962C8B-B14F-4D97-AF65-F5344CB8AC3E}">
        <p14:creationId xmlns:p14="http://schemas.microsoft.com/office/powerpoint/2010/main" val="104628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AgMIP GGCMI</a:t>
            </a:r>
          </a:p>
        </p:txBody>
      </p:sp>
      <p:sp>
        <p:nvSpPr>
          <p:cNvPr id="4" name="Slide Number Placeholder 3"/>
          <p:cNvSpPr>
            <a:spLocks noGrp="1"/>
          </p:cNvSpPr>
          <p:nvPr>
            <p:ph type="sldNum" sz="quarter" idx="10"/>
          </p:nvPr>
        </p:nvSpPr>
        <p:spPr/>
        <p:txBody>
          <a:bodyPr/>
          <a:lstStyle/>
          <a:p>
            <a:fld id="{CA9F653A-8C3E-480B-9987-5F8B568CA50D}" type="slidenum">
              <a:rPr lang="en-US" smtClean="0"/>
              <a:t>9</a:t>
            </a:fld>
            <a:endParaRPr lang="en-US" dirty="0"/>
          </a:p>
        </p:txBody>
      </p:sp>
    </p:spTree>
    <p:extLst>
      <p:ext uri="{BB962C8B-B14F-4D97-AF65-F5344CB8AC3E}">
        <p14:creationId xmlns:p14="http://schemas.microsoft.com/office/powerpoint/2010/main" val="113343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Agricultural Model Intercomparison and Improvement Project </a:t>
            </a:r>
          </a:p>
          <a:p>
            <a:r>
              <a:rPr lang="en-US" dirty="0"/>
              <a:t>Gridded Global Crop Model Intercomparison</a:t>
            </a:r>
          </a:p>
        </p:txBody>
      </p:sp>
      <p:sp>
        <p:nvSpPr>
          <p:cNvPr id="4" name="Slide Number Placeholder 3"/>
          <p:cNvSpPr>
            <a:spLocks noGrp="1"/>
          </p:cNvSpPr>
          <p:nvPr>
            <p:ph type="sldNum" sz="quarter" idx="10"/>
          </p:nvPr>
        </p:nvSpPr>
        <p:spPr/>
        <p:txBody>
          <a:bodyPr/>
          <a:lstStyle/>
          <a:p>
            <a:fld id="{CA9F653A-8C3E-480B-9987-5F8B568CA50D}" type="slidenum">
              <a:rPr lang="en-US" smtClean="0"/>
              <a:t>10</a:t>
            </a:fld>
            <a:endParaRPr lang="en-US" dirty="0"/>
          </a:p>
        </p:txBody>
      </p:sp>
    </p:spTree>
    <p:extLst>
      <p:ext uri="{BB962C8B-B14F-4D97-AF65-F5344CB8AC3E}">
        <p14:creationId xmlns:p14="http://schemas.microsoft.com/office/powerpoint/2010/main" val="1943650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Model</a:t>
            </a:r>
          </a:p>
        </p:txBody>
      </p:sp>
      <p:sp>
        <p:nvSpPr>
          <p:cNvPr id="4" name="Slide Number Placeholder 3"/>
          <p:cNvSpPr>
            <a:spLocks noGrp="1"/>
          </p:cNvSpPr>
          <p:nvPr>
            <p:ph type="sldNum" sz="quarter" idx="10"/>
          </p:nvPr>
        </p:nvSpPr>
        <p:spPr/>
        <p:txBody>
          <a:bodyPr/>
          <a:lstStyle/>
          <a:p>
            <a:fld id="{CA9F653A-8C3E-480B-9987-5F8B568CA50D}" type="slidenum">
              <a:rPr lang="en-US" smtClean="0"/>
              <a:t>13</a:t>
            </a:fld>
            <a:endParaRPr lang="en-US" dirty="0"/>
          </a:p>
        </p:txBody>
      </p:sp>
    </p:spTree>
    <p:extLst>
      <p:ext uri="{BB962C8B-B14F-4D97-AF65-F5344CB8AC3E}">
        <p14:creationId xmlns:p14="http://schemas.microsoft.com/office/powerpoint/2010/main" val="181573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Model</a:t>
            </a:r>
          </a:p>
        </p:txBody>
      </p:sp>
      <p:sp>
        <p:nvSpPr>
          <p:cNvPr id="4" name="Slide Number Placeholder 3"/>
          <p:cNvSpPr>
            <a:spLocks noGrp="1"/>
          </p:cNvSpPr>
          <p:nvPr>
            <p:ph type="sldNum" sz="quarter" idx="10"/>
          </p:nvPr>
        </p:nvSpPr>
        <p:spPr/>
        <p:txBody>
          <a:bodyPr/>
          <a:lstStyle/>
          <a:p>
            <a:fld id="{CA9F653A-8C3E-480B-9987-5F8B568CA50D}" type="slidenum">
              <a:rPr lang="en-US" smtClean="0"/>
              <a:t>14</a:t>
            </a:fld>
            <a:endParaRPr lang="en-US" dirty="0"/>
          </a:p>
        </p:txBody>
      </p:sp>
    </p:spTree>
    <p:extLst>
      <p:ext uri="{BB962C8B-B14F-4D97-AF65-F5344CB8AC3E}">
        <p14:creationId xmlns:p14="http://schemas.microsoft.com/office/powerpoint/2010/main" val="976143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A466D98C-9C8C-4C62-99ED-98F38FEB47C6}" type="slidenum">
              <a:rPr lang="es-CL" smtClean="0"/>
              <a:t>21</a:t>
            </a:fld>
            <a:endParaRPr lang="es-CL"/>
          </a:p>
        </p:txBody>
      </p:sp>
    </p:spTree>
    <p:extLst>
      <p:ext uri="{BB962C8B-B14F-4D97-AF65-F5344CB8AC3E}">
        <p14:creationId xmlns:p14="http://schemas.microsoft.com/office/powerpoint/2010/main" val="514466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a:solidFill>
                  <a:srgbClr val="FF0000"/>
                </a:solidFill>
              </a:rPr>
              <a:t>[</a:t>
            </a:r>
            <a:r>
              <a:rPr lang="es-UY"/>
              <a:t>Se estima que en promedio se ganará C a una tasa anual esperada de 0,2 ton C año</a:t>
            </a:r>
            <a:r>
              <a:rPr lang="es-UY" baseline="30000"/>
              <a:t>-1</a:t>
            </a:r>
            <a:r>
              <a:rPr lang="es-UY"/>
              <a:t>.  Se espera secuestrar </a:t>
            </a:r>
            <a:r>
              <a:rPr lang="es-UY" b="1"/>
              <a:t>0,55 </a:t>
            </a:r>
            <a:r>
              <a:rPr lang="es-UY" b="1" err="1"/>
              <a:t>Mton</a:t>
            </a:r>
            <a:r>
              <a:rPr lang="es-UY" b="1"/>
              <a:t> de CO</a:t>
            </a:r>
            <a:r>
              <a:rPr lang="es-UY" b="1" baseline="-25000"/>
              <a:t>2</a:t>
            </a:r>
            <a:r>
              <a:rPr lang="es-UY"/>
              <a:t>.</a:t>
            </a:r>
            <a:r>
              <a:rPr lang="es-UY">
                <a:solidFill>
                  <a:srgbClr val="FF0000"/>
                </a:solidFill>
              </a:rPr>
              <a:t>]</a:t>
            </a:r>
            <a:r>
              <a:rPr lang="es-UY"/>
              <a:t> Se puede cuantificar lo evitado de </a:t>
            </a:r>
            <a:r>
              <a:rPr lang="es-UY" err="1"/>
              <a:t>emiir</a:t>
            </a:r>
            <a:r>
              <a:rPr lang="es-UY"/>
              <a:t>.</a:t>
            </a:r>
            <a:endParaRPr lang="es-ES_tradnl" dirty="0"/>
          </a:p>
        </p:txBody>
      </p:sp>
      <p:sp>
        <p:nvSpPr>
          <p:cNvPr id="4" name="Marcador de número de diapositiva 3"/>
          <p:cNvSpPr>
            <a:spLocks noGrp="1"/>
          </p:cNvSpPr>
          <p:nvPr>
            <p:ph type="sldNum" sz="quarter" idx="10"/>
          </p:nvPr>
        </p:nvSpPr>
        <p:spPr/>
        <p:txBody>
          <a:bodyPr/>
          <a:lstStyle/>
          <a:p>
            <a:fld id="{44525DA1-E3BD-FB49-B307-E732BEB99E8A}" type="slidenum">
              <a:rPr lang="es-ES_tradnl" smtClean="0"/>
              <a:t>43</a:t>
            </a:fld>
            <a:endParaRPr lang="es-ES_tradnl" dirty="0"/>
          </a:p>
        </p:txBody>
      </p:sp>
    </p:spTree>
    <p:extLst>
      <p:ext uri="{BB962C8B-B14F-4D97-AF65-F5344CB8AC3E}">
        <p14:creationId xmlns:p14="http://schemas.microsoft.com/office/powerpoint/2010/main" val="122420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smtClean="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The Council is comprised of 14 ministries, two state agencies, the Armenian Public Services Regulatory Commission, the Armenian National Academy of Sciences, and the UNFCCC National Focal Point. It is supported by an inter-agency working group. The Council´s tasks include the adoption of a national plan for adaptation.</a:t>
            </a:r>
            <a:endParaRPr lang="ru-RU" sz="1600" b="1" kern="0" dirty="0" smtClean="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ru-RU" dirty="0"/>
          </a:p>
        </p:txBody>
      </p:sp>
      <p:sp>
        <p:nvSpPr>
          <p:cNvPr id="4" name="Slide Number Placeholder 3"/>
          <p:cNvSpPr>
            <a:spLocks noGrp="1"/>
          </p:cNvSpPr>
          <p:nvPr>
            <p:ph type="sldNum" sz="quarter" idx="10"/>
          </p:nvPr>
        </p:nvSpPr>
        <p:spPr/>
        <p:txBody>
          <a:bodyPr/>
          <a:lstStyle/>
          <a:p>
            <a:fld id="{5B20F23D-BF14-44E4-9974-B7E0691FAEE0}" type="slidenum">
              <a:rPr lang="en-US" smtClean="0"/>
              <a:pPr/>
              <a:t>51</a:t>
            </a:fld>
            <a:endParaRPr lang="en-US" dirty="0"/>
          </a:p>
        </p:txBody>
      </p:sp>
    </p:spTree>
    <p:extLst>
      <p:ext uri="{BB962C8B-B14F-4D97-AF65-F5344CB8AC3E}">
        <p14:creationId xmlns:p14="http://schemas.microsoft.com/office/powerpoint/2010/main" val="77361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190626" y="0"/>
            <a:ext cx="9810751" cy="5723930"/>
          </a:xfrm>
          <a:prstGeom prst="rect">
            <a:avLst/>
          </a:prstGeom>
        </p:spPr>
        <p:txBody>
          <a:bodyPr anchor="b"/>
          <a:lstStyle/>
          <a:p>
            <a:pPr lvl="0">
              <a:defRPr sz="1800"/>
            </a:pPr>
            <a:r>
              <a:rPr sz="5625"/>
              <a:t>Title Text</a:t>
            </a:r>
          </a:p>
        </p:txBody>
      </p:sp>
      <p:sp>
        <p:nvSpPr>
          <p:cNvPr id="9" name="Shape 9"/>
          <p:cNvSpPr>
            <a:spLocks noGrp="1"/>
          </p:cNvSpPr>
          <p:nvPr>
            <p:ph type="body" idx="1"/>
          </p:nvPr>
        </p:nvSpPr>
        <p:spPr>
          <a:xfrm>
            <a:off x="1190626" y="5759648"/>
            <a:ext cx="9810751" cy="109835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1018093997"/>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or thankyou Slide image">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1271016"/>
            <a:ext cx="12192000" cy="768096"/>
          </a:xfrm>
          <a:prstGeom prst="rect">
            <a:avLst/>
          </a:prstGeom>
          <a:gradFill flip="none" rotWithShape="1">
            <a:gsLst>
              <a:gs pos="0">
                <a:srgbClr val="47939C">
                  <a:alpha val="7000"/>
                </a:srgbClr>
              </a:gs>
              <a:gs pos="100000">
                <a:schemeClr val="accent2">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Rectangle 11"/>
          <p:cNvSpPr/>
          <p:nvPr userDrawn="1"/>
        </p:nvSpPr>
        <p:spPr>
          <a:xfrm>
            <a:off x="0" y="2075688"/>
            <a:ext cx="12192000" cy="102412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3242" y="914848"/>
            <a:ext cx="3864668" cy="869313"/>
          </a:xfrm>
          <a:prstGeom prst="rect">
            <a:avLst/>
          </a:prstGeom>
        </p:spPr>
      </p:pic>
      <p:sp>
        <p:nvSpPr>
          <p:cNvPr id="3" name="Subtitle 2"/>
          <p:cNvSpPr>
            <a:spLocks noGrp="1"/>
          </p:cNvSpPr>
          <p:nvPr>
            <p:ph type="subTitle" idx="1"/>
          </p:nvPr>
        </p:nvSpPr>
        <p:spPr>
          <a:xfrm>
            <a:off x="162560" y="2152650"/>
            <a:ext cx="11826240" cy="94716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62560" y="123826"/>
            <a:ext cx="7533640" cy="1828038"/>
          </a:xfrm>
        </p:spPr>
        <p:txBody>
          <a:bodyPr anchor="b">
            <a:noAutofit/>
          </a:bodyPr>
          <a:lstStyle>
            <a:lvl1pPr algn="l">
              <a:lnSpc>
                <a:spcPct val="85000"/>
              </a:lnSpc>
              <a:defRPr sz="2800" b="1">
                <a:solidFill>
                  <a:srgbClr val="47939C"/>
                </a:solidFill>
              </a:defRPr>
            </a:lvl1pPr>
          </a:lstStyle>
          <a:p>
            <a:r>
              <a:rPr lang="en-US"/>
              <a:t>Click to edit Master title style</a:t>
            </a:r>
          </a:p>
        </p:txBody>
      </p:sp>
      <p:sp>
        <p:nvSpPr>
          <p:cNvPr id="5" name="Picture Placeholder 4"/>
          <p:cNvSpPr>
            <a:spLocks noGrp="1"/>
          </p:cNvSpPr>
          <p:nvPr>
            <p:ph type="pic" sz="quarter" idx="10"/>
          </p:nvPr>
        </p:nvSpPr>
        <p:spPr>
          <a:xfrm>
            <a:off x="0" y="3099816"/>
            <a:ext cx="12192000" cy="3758184"/>
          </a:xfrm>
        </p:spPr>
        <p:txBody>
          <a:bodyPr/>
          <a:lstStyle/>
          <a:p>
            <a:endParaRPr lang="en-GB" dirty="0"/>
          </a:p>
        </p:txBody>
      </p:sp>
    </p:spTree>
    <p:extLst>
      <p:ext uri="{BB962C8B-B14F-4D97-AF65-F5344CB8AC3E}">
        <p14:creationId xmlns:p14="http://schemas.microsoft.com/office/powerpoint/2010/main" val="101297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r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296548"/>
            <a:ext cx="9185911" cy="713647"/>
          </a:xfrm>
        </p:spPr>
        <p:txBody>
          <a:bodyPr/>
          <a:lstStyle>
            <a:lvl1pPr>
              <a:defRPr/>
            </a:lvl1pPr>
          </a:lstStyle>
          <a:p>
            <a:r>
              <a:rPr lang="en-GB"/>
              <a:t>Title text here in 28pt </a:t>
            </a:r>
            <a:r>
              <a:rPr lang="en-GB" err="1"/>
              <a:t>arial</a:t>
            </a:r>
            <a:endParaRPr lang="en-US"/>
          </a:p>
        </p:txBody>
      </p:sp>
      <p:sp>
        <p:nvSpPr>
          <p:cNvPr id="3" name="Content Placeholder 2"/>
          <p:cNvSpPr>
            <a:spLocks noGrp="1"/>
          </p:cNvSpPr>
          <p:nvPr>
            <p:ph idx="1"/>
          </p:nvPr>
        </p:nvSpPr>
        <p:spPr>
          <a:xfrm>
            <a:off x="569969" y="1772285"/>
            <a:ext cx="550280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BA29FB0-9335-4884-B92E-210820B3EB72}" type="slidenum">
              <a:rPr lang="en-US" smtClean="0"/>
              <a:pPr/>
              <a:t>‹#›</a:t>
            </a:fld>
            <a:endParaRPr lang="en-US" dirty="0"/>
          </a:p>
        </p:txBody>
      </p:sp>
      <p:sp>
        <p:nvSpPr>
          <p:cNvPr id="5" name="Chart Placeholder 4"/>
          <p:cNvSpPr>
            <a:spLocks noGrp="1"/>
          </p:cNvSpPr>
          <p:nvPr>
            <p:ph type="chart" sz="quarter" idx="13"/>
          </p:nvPr>
        </p:nvSpPr>
        <p:spPr>
          <a:xfrm>
            <a:off x="6352119" y="1772285"/>
            <a:ext cx="5270923" cy="4349115"/>
          </a:xfrm>
        </p:spPr>
        <p:txBody>
          <a:bodyPr/>
          <a:lstStyle/>
          <a:p>
            <a:endParaRPr lang="en-GB" dirty="0"/>
          </a:p>
        </p:txBody>
      </p:sp>
    </p:spTree>
    <p:extLst>
      <p:ext uri="{BB962C8B-B14F-4D97-AF65-F5344CB8AC3E}">
        <p14:creationId xmlns:p14="http://schemas.microsoft.com/office/powerpoint/2010/main" val="176133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296548"/>
            <a:ext cx="9185911" cy="713647"/>
          </a:xfrm>
        </p:spPr>
        <p:txBody>
          <a:bodyPr/>
          <a:lstStyle>
            <a:lvl1pPr>
              <a:defRPr/>
            </a:lvl1pPr>
          </a:lstStyle>
          <a:p>
            <a:r>
              <a:rPr lang="en-GB"/>
              <a:t>Title text here in 28pt </a:t>
            </a:r>
            <a:r>
              <a:rPr lang="en-GB" err="1"/>
              <a:t>arial</a:t>
            </a:r>
            <a:endParaRPr lang="en-US"/>
          </a:p>
        </p:txBody>
      </p:sp>
      <p:sp>
        <p:nvSpPr>
          <p:cNvPr id="3" name="Content Placeholder 2"/>
          <p:cNvSpPr>
            <a:spLocks noGrp="1"/>
          </p:cNvSpPr>
          <p:nvPr>
            <p:ph idx="1"/>
          </p:nvPr>
        </p:nvSpPr>
        <p:spPr>
          <a:xfrm>
            <a:off x="6120233" y="1772285"/>
            <a:ext cx="550280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BA29FB0-9335-4884-B92E-210820B3EB72}" type="slidenum">
              <a:rPr lang="en-US" smtClean="0"/>
              <a:pPr/>
              <a:t>‹#›</a:t>
            </a:fld>
            <a:endParaRPr lang="en-US" dirty="0"/>
          </a:p>
        </p:txBody>
      </p:sp>
      <p:sp>
        <p:nvSpPr>
          <p:cNvPr id="7" name="Picture Placeholder 6"/>
          <p:cNvSpPr>
            <a:spLocks noGrp="1"/>
          </p:cNvSpPr>
          <p:nvPr>
            <p:ph type="pic" sz="quarter" idx="14"/>
          </p:nvPr>
        </p:nvSpPr>
        <p:spPr>
          <a:xfrm>
            <a:off x="548639" y="1772283"/>
            <a:ext cx="5270924" cy="4351340"/>
          </a:xfrm>
          <a:ln w="28575">
            <a:solidFill>
              <a:schemeClr val="bg1"/>
            </a:solidFill>
          </a:ln>
          <a:effectLst>
            <a:outerShdw blurRad="50800" dist="38100" dir="5400000" algn="t" rotWithShape="0">
              <a:prstClr val="black">
                <a:alpha val="40000"/>
              </a:prstClr>
            </a:outerShdw>
          </a:effectLst>
        </p:spPr>
        <p:txBody>
          <a:bodyPr/>
          <a:lstStyle/>
          <a:p>
            <a:endParaRPr lang="en-GB" dirty="0"/>
          </a:p>
        </p:txBody>
      </p:sp>
    </p:spTree>
    <p:extLst>
      <p:ext uri="{BB962C8B-B14F-4D97-AF65-F5344CB8AC3E}">
        <p14:creationId xmlns:p14="http://schemas.microsoft.com/office/powerpoint/2010/main" val="18108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fu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296548"/>
            <a:ext cx="9185911" cy="713647"/>
          </a:xfrm>
        </p:spPr>
        <p:txBody>
          <a:bodyPr/>
          <a:lstStyle>
            <a:lvl1pPr>
              <a:defRPr/>
            </a:lvl1pPr>
          </a:lstStyle>
          <a:p>
            <a:r>
              <a:rPr lang="en-GB"/>
              <a:t>Title text here in 28pt </a:t>
            </a:r>
            <a:r>
              <a:rPr lang="en-GB" err="1"/>
              <a:t>arial</a:t>
            </a:r>
            <a:endParaRPr lang="en-US"/>
          </a:p>
        </p:txBody>
      </p:sp>
      <p:sp>
        <p:nvSpPr>
          <p:cNvPr id="6" name="Slide Number Placeholder 5"/>
          <p:cNvSpPr>
            <a:spLocks noGrp="1"/>
          </p:cNvSpPr>
          <p:nvPr>
            <p:ph type="sldNum" sz="quarter" idx="12"/>
          </p:nvPr>
        </p:nvSpPr>
        <p:spPr/>
        <p:txBody>
          <a:bodyPr/>
          <a:lstStyle/>
          <a:p>
            <a:fld id="{4BA29FB0-9335-4884-B92E-210820B3EB72}" type="slidenum">
              <a:rPr lang="en-US" smtClean="0"/>
              <a:pPr/>
              <a:t>‹#›</a:t>
            </a:fld>
            <a:endParaRPr lang="en-US" dirty="0"/>
          </a:p>
        </p:txBody>
      </p:sp>
      <p:sp>
        <p:nvSpPr>
          <p:cNvPr id="7" name="Picture Placeholder 6"/>
          <p:cNvSpPr>
            <a:spLocks noGrp="1"/>
          </p:cNvSpPr>
          <p:nvPr>
            <p:ph type="pic" sz="quarter" idx="14"/>
          </p:nvPr>
        </p:nvSpPr>
        <p:spPr>
          <a:xfrm>
            <a:off x="0" y="1010194"/>
            <a:ext cx="12192000" cy="5847806"/>
          </a:xfrm>
          <a:ln w="28575">
            <a:noFill/>
          </a:ln>
          <a:effectLst/>
        </p:spPr>
        <p:txBody>
          <a:bodyPr/>
          <a:lstStyle/>
          <a:p>
            <a:endParaRPr lang="en-GB" dirty="0"/>
          </a:p>
        </p:txBody>
      </p:sp>
    </p:spTree>
    <p:extLst>
      <p:ext uri="{BB962C8B-B14F-4D97-AF65-F5344CB8AC3E}">
        <p14:creationId xmlns:p14="http://schemas.microsoft.com/office/powerpoint/2010/main" val="2494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hankyou slide 2 logos">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1271016"/>
            <a:ext cx="12192000" cy="768096"/>
          </a:xfrm>
          <a:prstGeom prst="rect">
            <a:avLst/>
          </a:prstGeom>
          <a:gradFill flip="none" rotWithShape="1">
            <a:gsLst>
              <a:gs pos="0">
                <a:srgbClr val="47939C">
                  <a:alpha val="7000"/>
                </a:srgbClr>
              </a:gs>
              <a:gs pos="100000">
                <a:schemeClr val="accent2">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Rectangle 11"/>
          <p:cNvSpPr/>
          <p:nvPr userDrawn="1"/>
        </p:nvSpPr>
        <p:spPr>
          <a:xfrm>
            <a:off x="0" y="2075688"/>
            <a:ext cx="12192000" cy="102412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3242" y="914848"/>
            <a:ext cx="3864668" cy="869313"/>
          </a:xfrm>
          <a:prstGeom prst="rect">
            <a:avLst/>
          </a:prstGeom>
        </p:spPr>
      </p:pic>
      <p:sp>
        <p:nvSpPr>
          <p:cNvPr id="3" name="Subtitle 2"/>
          <p:cNvSpPr>
            <a:spLocks noGrp="1"/>
          </p:cNvSpPr>
          <p:nvPr>
            <p:ph type="subTitle" idx="1"/>
          </p:nvPr>
        </p:nvSpPr>
        <p:spPr>
          <a:xfrm>
            <a:off x="162560" y="2152650"/>
            <a:ext cx="11826240" cy="94716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62560" y="123826"/>
            <a:ext cx="7533640" cy="1828038"/>
          </a:xfrm>
        </p:spPr>
        <p:txBody>
          <a:bodyPr anchor="b">
            <a:noAutofit/>
          </a:bodyPr>
          <a:lstStyle>
            <a:lvl1pPr algn="l">
              <a:lnSpc>
                <a:spcPct val="85000"/>
              </a:lnSpc>
              <a:defRPr sz="2800" b="1">
                <a:solidFill>
                  <a:srgbClr val="47939C"/>
                </a:solidFill>
              </a:defRPr>
            </a:lvl1pPr>
          </a:lstStyle>
          <a:p>
            <a:r>
              <a:rPr lang="en-US"/>
              <a:t>Click to edit Master title style</a:t>
            </a:r>
          </a:p>
        </p:txBody>
      </p:sp>
      <p:sp>
        <p:nvSpPr>
          <p:cNvPr id="5" name="Picture Placeholder 4"/>
          <p:cNvSpPr>
            <a:spLocks noGrp="1"/>
          </p:cNvSpPr>
          <p:nvPr>
            <p:ph type="pic" sz="quarter" idx="10"/>
          </p:nvPr>
        </p:nvSpPr>
        <p:spPr>
          <a:xfrm>
            <a:off x="0" y="3099816"/>
            <a:ext cx="12192000" cy="3758184"/>
          </a:xfrm>
        </p:spPr>
        <p:txBody>
          <a:bodyPr/>
          <a:lstStyle/>
          <a:p>
            <a:endParaRPr lang="en-GB" dirty="0"/>
          </a:p>
        </p:txBody>
      </p:sp>
      <p:sp>
        <p:nvSpPr>
          <p:cNvPr id="8" name="Picture Placeholder 5"/>
          <p:cNvSpPr>
            <a:spLocks noGrp="1"/>
          </p:cNvSpPr>
          <p:nvPr>
            <p:ph type="pic" sz="quarter" idx="11" hasCustomPrompt="1"/>
          </p:nvPr>
        </p:nvSpPr>
        <p:spPr>
          <a:xfrm>
            <a:off x="135466" y="6083300"/>
            <a:ext cx="1636772" cy="679450"/>
          </a:xfrm>
        </p:spPr>
        <p:txBody>
          <a:bodyPr/>
          <a:lstStyle>
            <a:lvl1pPr>
              <a:defRPr/>
            </a:lvl1pPr>
          </a:lstStyle>
          <a:p>
            <a:r>
              <a:rPr lang="en-GB" dirty="0"/>
              <a:t>Logo</a:t>
            </a:r>
          </a:p>
        </p:txBody>
      </p:sp>
      <p:sp>
        <p:nvSpPr>
          <p:cNvPr id="9" name="Picture Placeholder 5"/>
          <p:cNvSpPr>
            <a:spLocks noGrp="1"/>
          </p:cNvSpPr>
          <p:nvPr>
            <p:ph type="pic" sz="quarter" idx="15" hasCustomPrompt="1"/>
          </p:nvPr>
        </p:nvSpPr>
        <p:spPr>
          <a:xfrm>
            <a:off x="10416481" y="6083300"/>
            <a:ext cx="1636772" cy="679450"/>
          </a:xfrm>
        </p:spPr>
        <p:txBody>
          <a:bodyPr/>
          <a:lstStyle>
            <a:lvl1pPr>
              <a:defRPr/>
            </a:lvl1pPr>
          </a:lstStyle>
          <a:p>
            <a:r>
              <a:rPr lang="en-GB" dirty="0"/>
              <a:t>Logo</a:t>
            </a:r>
          </a:p>
        </p:txBody>
      </p:sp>
    </p:spTree>
    <p:extLst>
      <p:ext uri="{BB962C8B-B14F-4D97-AF65-F5344CB8AC3E}">
        <p14:creationId xmlns:p14="http://schemas.microsoft.com/office/powerpoint/2010/main" val="122829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23392" y="3438128"/>
            <a:ext cx="10972800" cy="1431032"/>
          </a:xfrm>
          <a:prstGeom prst="rect">
            <a:avLst/>
          </a:prstGeom>
        </p:spPr>
        <p:txBody>
          <a:bodyPr anchor="ctr"/>
          <a:lstStyle>
            <a:lvl1pPr algn="ctr">
              <a:defRPr b="1" baseline="0">
                <a:solidFill>
                  <a:schemeClr val="bg1"/>
                </a:solidFill>
              </a:defRPr>
            </a:lvl1pPr>
          </a:lstStyle>
          <a:p>
            <a:r>
              <a:rPr lang="es-ES" dirty="0"/>
              <a:t>Título de la presentación</a:t>
            </a:r>
          </a:p>
        </p:txBody>
      </p:sp>
      <p:sp>
        <p:nvSpPr>
          <p:cNvPr id="5" name="4 Marcador de contenido"/>
          <p:cNvSpPr>
            <a:spLocks noGrp="1"/>
          </p:cNvSpPr>
          <p:nvPr>
            <p:ph sz="quarter" idx="10" hasCustomPrompt="1"/>
          </p:nvPr>
        </p:nvSpPr>
        <p:spPr>
          <a:xfrm>
            <a:off x="3983569" y="5085432"/>
            <a:ext cx="4129617" cy="431800"/>
          </a:xfrm>
          <a:prstGeom prst="rect">
            <a:avLst/>
          </a:prstGeom>
        </p:spPr>
        <p:txBody>
          <a:bodyPr anchor="ctr"/>
          <a:lstStyle>
            <a:lvl1pPr marL="0" indent="0" algn="ctr">
              <a:buFontTx/>
              <a:buNone/>
              <a:defRPr sz="1800" b="1">
                <a:solidFill>
                  <a:schemeClr val="bg1"/>
                </a:solidFill>
              </a:defRPr>
            </a:lvl1pPr>
          </a:lstStyle>
          <a:p>
            <a:pPr lvl="0"/>
            <a:r>
              <a:rPr lang="es-ES" dirty="0"/>
              <a:t>Mes Año</a:t>
            </a:r>
          </a:p>
        </p:txBody>
      </p:sp>
    </p:spTree>
    <p:extLst>
      <p:ext uri="{BB962C8B-B14F-4D97-AF65-F5344CB8AC3E}">
        <p14:creationId xmlns:p14="http://schemas.microsoft.com/office/powerpoint/2010/main" val="1359099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12/5/2018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12/5/2018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12/5/2018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pPr/>
              <a:t>12/5/2018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ifpri.org/" TargetMode="External"/><Relationship Id="rId2" Type="http://schemas.openxmlformats.org/officeDocument/2006/relationships/hyperlink" Target="https://www.ifpri.org/publication/climate-change-and-agriculture-central-america-and-andean-region" TargetMode="External"/><Relationship Id="rId1" Type="http://schemas.openxmlformats.org/officeDocument/2006/relationships/slideLayout" Target="../slideLayouts/slideLayout2.xml"/><Relationship Id="rId4" Type="http://schemas.openxmlformats.org/officeDocument/2006/relationships/hyperlink" Target="https://www.ifpri.org/country/central-americ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26.png"/><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hyperlink" Target="mailto:jespinoz@odepa.gob.c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4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www.nature-ic.a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canafrica.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8" Type="http://schemas.openxmlformats.org/officeDocument/2006/relationships/hyperlink" Target="http://hdl.handle.net/10568/79793" TargetMode="External"/><Relationship Id="rId3" Type="http://schemas.openxmlformats.org/officeDocument/2006/relationships/hyperlink" Target="http://hdl.handle.net/10568/67156" TargetMode="External"/><Relationship Id="rId7" Type="http://schemas.openxmlformats.org/officeDocument/2006/relationships/hyperlink" Target="http://hdl.handle.net/10568/79789" TargetMode="External"/><Relationship Id="rId12"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hyperlink" Target="http://hdl.handle.net/10568/78576" TargetMode="External"/><Relationship Id="rId11" Type="http://schemas.openxmlformats.org/officeDocument/2006/relationships/image" Target="../media/image68.JPG"/><Relationship Id="rId5" Type="http://schemas.openxmlformats.org/officeDocument/2006/relationships/hyperlink" Target="https://cgspace.cgiar.org/handle/10568/78606" TargetMode="External"/><Relationship Id="rId10" Type="http://schemas.openxmlformats.org/officeDocument/2006/relationships/hyperlink" Target="https://cgspace.cgiar.org/bitstream/handle/10568/77180/CCAFSwp172.pdf" TargetMode="External"/><Relationship Id="rId4" Type="http://schemas.openxmlformats.org/officeDocument/2006/relationships/hyperlink" Target="http://hdl.handle.net/10568/78605" TargetMode="External"/><Relationship Id="rId9" Type="http://schemas.openxmlformats.org/officeDocument/2006/relationships/hyperlink" Target="https://dx.doi.org/10.1016/j.agsy.2016.05.009"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72.jpe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amc256@cornell.edu" TargetMode="External"/><Relationship Id="rId7" Type="http://schemas.openxmlformats.org/officeDocument/2006/relationships/hyperlink" Target="mailto:Tim.Thomas@cgiar.org" TargetMode="External"/><Relationship Id="rId2" Type="http://schemas.openxmlformats.org/officeDocument/2006/relationships/hyperlink" Target="mailto:carolina.balian@undp.org" TargetMode="External"/><Relationship Id="rId1" Type="http://schemas.openxmlformats.org/officeDocument/2006/relationships/slideLayout" Target="../slideLayouts/slideLayout1.xml"/><Relationship Id="rId6" Type="http://schemas.openxmlformats.org/officeDocument/2006/relationships/hyperlink" Target="mailto:c.mungai@cgiar.org" TargetMode="External"/><Relationship Id="rId11" Type="http://schemas.openxmlformats.org/officeDocument/2006/relationships/image" Target="../media/image78.tiff"/><Relationship Id="rId5" Type="http://schemas.openxmlformats.org/officeDocument/2006/relationships/hyperlink" Target="mailto:diana@nature.am" TargetMode="External"/><Relationship Id="rId10" Type="http://schemas.openxmlformats.org/officeDocument/2006/relationships/image" Target="../media/image4.jpg"/><Relationship Id="rId4" Type="http://schemas.openxmlformats.org/officeDocument/2006/relationships/hyperlink" Target="mailto:jespinoz@odepa.gob.cl" TargetMode="Externa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8642" y="457200"/>
            <a:ext cx="7766936" cy="1646302"/>
          </a:xfrm>
        </p:spPr>
        <p:txBody>
          <a:bodyPr/>
          <a:lstStyle/>
          <a:p>
            <a:pPr algn="ctr"/>
            <a:r>
              <a:rPr lang="en-US" dirty="0" smtClean="0"/>
              <a:t>COP24 Side Event </a:t>
            </a:r>
            <a:br>
              <a:rPr lang="en-US" dirty="0" smtClean="0"/>
            </a:br>
            <a:r>
              <a:rPr lang="en-US" dirty="0" smtClean="0"/>
              <a:t>December 4, 2018</a:t>
            </a:r>
            <a:endParaRPr lang="en-US" dirty="0"/>
          </a:p>
        </p:txBody>
      </p:sp>
      <p:sp>
        <p:nvSpPr>
          <p:cNvPr id="3" name="Subtitle 2"/>
          <p:cNvSpPr>
            <a:spLocks noGrp="1"/>
          </p:cNvSpPr>
          <p:nvPr>
            <p:ph type="subTitle" idx="1"/>
          </p:nvPr>
        </p:nvSpPr>
        <p:spPr>
          <a:xfrm>
            <a:off x="1768642" y="2253202"/>
            <a:ext cx="7766936" cy="3014296"/>
          </a:xfrm>
        </p:spPr>
        <p:txBody>
          <a:bodyPr>
            <a:noAutofit/>
          </a:bodyPr>
          <a:lstStyle/>
          <a:p>
            <a:pPr algn="ctr"/>
            <a:endParaRPr lang="en-US" sz="3200" dirty="0" smtClean="0"/>
          </a:p>
          <a:p>
            <a:pPr algn="ctr"/>
            <a:r>
              <a:rPr lang="en-US" sz="3200" dirty="0" smtClean="0"/>
              <a:t>IFPRI, Cornell, CCAFS:                        Science and policy coming together for a sustainable contribution of agriculture                     to the NDCs and NAPs</a:t>
            </a:r>
            <a:endParaRPr lang="en-US" sz="3200" dirty="0"/>
          </a:p>
          <a:p>
            <a:pPr algn="ctr"/>
            <a:endParaRPr lang="en-US" sz="2000" dirty="0" smtClean="0"/>
          </a:p>
          <a:p>
            <a:pPr algn="ctr"/>
            <a:endParaRPr lang="en-US" sz="3200" dirty="0"/>
          </a:p>
        </p:txBody>
      </p:sp>
      <p:pic>
        <p:nvPicPr>
          <p:cNvPr id="5" name="image2.png"/>
          <p:cNvPicPr/>
          <p:nvPr/>
        </p:nvPicPr>
        <p:blipFill>
          <a:blip r:embed="rId2"/>
          <a:srcRect/>
          <a:stretch>
            <a:fillRect/>
          </a:stretch>
        </p:blipFill>
        <p:spPr>
          <a:xfrm>
            <a:off x="5059108" y="6252262"/>
            <a:ext cx="1353131" cy="605738"/>
          </a:xfrm>
          <a:prstGeom prst="rect">
            <a:avLst/>
          </a:prstGeom>
          <a:ln/>
        </p:spPr>
      </p:pic>
      <p:pic>
        <p:nvPicPr>
          <p:cNvPr id="6" name="image1.png"/>
          <p:cNvPicPr/>
          <p:nvPr/>
        </p:nvPicPr>
        <p:blipFill>
          <a:blip r:embed="rId3"/>
          <a:srcRect/>
          <a:stretch>
            <a:fillRect/>
          </a:stretch>
        </p:blipFill>
        <p:spPr>
          <a:xfrm>
            <a:off x="7462705" y="6191344"/>
            <a:ext cx="1310150" cy="609778"/>
          </a:xfrm>
          <a:prstGeom prst="rect">
            <a:avLst/>
          </a:prstGeom>
          <a:ln/>
        </p:spPr>
      </p:pic>
      <p:pic>
        <p:nvPicPr>
          <p:cNvPr id="7" name="image3.jpg"/>
          <p:cNvPicPr/>
          <p:nvPr/>
        </p:nvPicPr>
        <p:blipFill>
          <a:blip r:embed="rId4"/>
          <a:srcRect/>
          <a:stretch>
            <a:fillRect/>
          </a:stretch>
        </p:blipFill>
        <p:spPr>
          <a:xfrm>
            <a:off x="2336123" y="6267633"/>
            <a:ext cx="1828800" cy="457200"/>
          </a:xfrm>
          <a:prstGeom prst="rect">
            <a:avLst/>
          </a:prstGeom>
          <a:ln/>
        </p:spPr>
      </p:pic>
      <p:pic>
        <p:nvPicPr>
          <p:cNvPr id="8" name="Picture 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9662" y="6181535"/>
            <a:ext cx="1159425" cy="619587"/>
          </a:xfrm>
          <a:prstGeom prst="rect">
            <a:avLst/>
          </a:prstGeom>
        </p:spPr>
      </p:pic>
    </p:spTree>
    <p:extLst>
      <p:ext uri="{BB962C8B-B14F-4D97-AF65-F5344CB8AC3E}">
        <p14:creationId xmlns:p14="http://schemas.microsoft.com/office/powerpoint/2010/main" val="28705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2DF1C0-2195-4317-89D0-4D343B79ED95}"/>
              </a:ext>
            </a:extLst>
          </p:cNvPr>
          <p:cNvSpPr>
            <a:spLocks noGrp="1"/>
          </p:cNvSpPr>
          <p:nvPr>
            <p:ph type="title"/>
          </p:nvPr>
        </p:nvSpPr>
        <p:spPr/>
        <p:txBody>
          <a:bodyPr/>
          <a:lstStyle/>
          <a:p>
            <a:r>
              <a:rPr lang="en-US" dirty="0"/>
              <a:t>Crop Model Usage</a:t>
            </a:r>
          </a:p>
        </p:txBody>
      </p:sp>
      <p:sp>
        <p:nvSpPr>
          <p:cNvPr id="3" name="Content Placeholder 2">
            <a:extLst>
              <a:ext uri="{FF2B5EF4-FFF2-40B4-BE49-F238E27FC236}">
                <a16:creationId xmlns="" xmlns:a16="http://schemas.microsoft.com/office/drawing/2014/main" id="{009AD799-5831-4E49-88B9-E6A121798C0E}"/>
              </a:ext>
            </a:extLst>
          </p:cNvPr>
          <p:cNvSpPr>
            <a:spLocks noGrp="1"/>
          </p:cNvSpPr>
          <p:nvPr>
            <p:ph idx="1"/>
          </p:nvPr>
        </p:nvSpPr>
        <p:spPr/>
        <p:txBody>
          <a:bodyPr>
            <a:normAutofit/>
          </a:bodyPr>
          <a:lstStyle/>
          <a:p>
            <a:pPr>
              <a:buFont typeface="Courier New" charset="0"/>
              <a:buChar char="o"/>
            </a:pPr>
            <a:r>
              <a:rPr lang="en-US" sz="2800" dirty="0"/>
              <a:t>Use four of seven models from AgMIP GGCMI</a:t>
            </a:r>
          </a:p>
          <a:p>
            <a:pPr>
              <a:buFont typeface="Courier New" charset="0"/>
              <a:buChar char="o"/>
            </a:pPr>
            <a:r>
              <a:rPr lang="en-US" sz="2800" dirty="0"/>
              <a:t>Analysis done using climate model data for 2050</a:t>
            </a:r>
          </a:p>
          <a:p>
            <a:pPr>
              <a:buFont typeface="Courier New" charset="0"/>
              <a:buChar char="o"/>
            </a:pPr>
            <a:r>
              <a:rPr lang="en-US" sz="2800" dirty="0"/>
              <a:t>Done for each half degree pixel (approximately 50 kilometers per side)</a:t>
            </a:r>
          </a:p>
          <a:p>
            <a:pPr>
              <a:buFont typeface="Courier New" charset="0"/>
              <a:buChar char="o"/>
            </a:pPr>
            <a:r>
              <a:rPr lang="en-US" sz="2800" dirty="0"/>
              <a:t>Assumes CO2 fertilization</a:t>
            </a:r>
          </a:p>
        </p:txBody>
      </p:sp>
    </p:spTree>
    <p:extLst>
      <p:ext uri="{BB962C8B-B14F-4D97-AF65-F5344CB8AC3E}">
        <p14:creationId xmlns:p14="http://schemas.microsoft.com/office/powerpoint/2010/main" val="149391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DF322E-E757-4F24-AF40-7B33BA6BC0C6}"/>
              </a:ext>
            </a:extLst>
          </p:cNvPr>
          <p:cNvSpPr>
            <a:spLocks noGrp="1"/>
          </p:cNvSpPr>
          <p:nvPr>
            <p:ph type="title"/>
          </p:nvPr>
        </p:nvSpPr>
        <p:spPr>
          <a:xfrm>
            <a:off x="395980" y="257908"/>
            <a:ext cx="8596668" cy="1320800"/>
          </a:xfrm>
        </p:spPr>
        <p:txBody>
          <a:bodyPr>
            <a:normAutofit/>
          </a:bodyPr>
          <a:lstStyle/>
          <a:p>
            <a:r>
              <a:rPr lang="en-US" dirty="0"/>
              <a:t>Median projections for rainfed maize</a:t>
            </a:r>
          </a:p>
        </p:txBody>
      </p:sp>
      <p:pic>
        <p:nvPicPr>
          <p:cNvPr id="3" name="Picture 2">
            <a:extLst>
              <a:ext uri="{FF2B5EF4-FFF2-40B4-BE49-F238E27FC236}">
                <a16:creationId xmlns="" xmlns:a16="http://schemas.microsoft.com/office/drawing/2014/main" id="{477CDF5C-9823-4F62-BCC7-8D67B47B9A23}"/>
              </a:ext>
            </a:extLst>
          </p:cNvPr>
          <p:cNvPicPr>
            <a:picLocks noChangeAspect="1"/>
          </p:cNvPicPr>
          <p:nvPr/>
        </p:nvPicPr>
        <p:blipFill>
          <a:blip r:embed="rId2"/>
          <a:stretch>
            <a:fillRect/>
          </a:stretch>
        </p:blipFill>
        <p:spPr>
          <a:xfrm>
            <a:off x="1033419" y="1349323"/>
            <a:ext cx="3694785" cy="5303520"/>
          </a:xfrm>
          <a:prstGeom prst="rect">
            <a:avLst/>
          </a:prstGeom>
        </p:spPr>
      </p:pic>
      <p:pic>
        <p:nvPicPr>
          <p:cNvPr id="4" name="Picture 3">
            <a:extLst>
              <a:ext uri="{FF2B5EF4-FFF2-40B4-BE49-F238E27FC236}">
                <a16:creationId xmlns="" xmlns:a16="http://schemas.microsoft.com/office/drawing/2014/main" id="{BD0A71CB-2763-44C7-85E1-4574EAA00347}"/>
              </a:ext>
            </a:extLst>
          </p:cNvPr>
          <p:cNvPicPr>
            <a:picLocks noChangeAspect="1"/>
          </p:cNvPicPr>
          <p:nvPr/>
        </p:nvPicPr>
        <p:blipFill>
          <a:blip r:embed="rId3"/>
          <a:stretch>
            <a:fillRect/>
          </a:stretch>
        </p:blipFill>
        <p:spPr>
          <a:xfrm>
            <a:off x="0" y="3256863"/>
            <a:ext cx="1147177" cy="3601137"/>
          </a:xfrm>
          <a:prstGeom prst="rect">
            <a:avLst/>
          </a:prstGeom>
        </p:spPr>
      </p:pic>
      <p:sp>
        <p:nvSpPr>
          <p:cNvPr id="5" name="Rectangle 4">
            <a:extLst>
              <a:ext uri="{FF2B5EF4-FFF2-40B4-BE49-F238E27FC236}">
                <a16:creationId xmlns="" xmlns:a16="http://schemas.microsoft.com/office/drawing/2014/main" id="{CC38EA76-97EC-491D-BEA6-C6EE57D4EDAE}"/>
              </a:ext>
            </a:extLst>
          </p:cNvPr>
          <p:cNvSpPr/>
          <p:nvPr/>
        </p:nvSpPr>
        <p:spPr>
          <a:xfrm>
            <a:off x="5200442" y="2836432"/>
            <a:ext cx="3792206" cy="3693319"/>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Source: Authors’ calculations based on data from the Agricultural Model Intercomparison and Improvement Project (AgMIP) Global Gridded Crop Model Intercomparison (GGCMI; see Rosenzweig et al. 2014).</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Notes: The median at each pixel was computed from all possible combinations of four crop models and four climate models. All are from AGMIP GGCMI for</a:t>
            </a:r>
            <a:r>
              <a:rPr lang="en-US" dirty="0">
                <a:latin typeface="Calibri" panose="020F0502020204030204" pitchFamily="34" charset="0"/>
                <a:ea typeface="Times New Roman" panose="02020603050405020304" pitchFamily="18" charset="0"/>
                <a:cs typeface="Times New Roman" panose="02020603050405020304" pitchFamily="18" charset="0"/>
              </a:rPr>
              <a:t> Representative Concentration Pathway</a:t>
            </a:r>
            <a:r>
              <a:rPr lang="en-US" dirty="0">
                <a:latin typeface="Calibri" panose="020F0502020204030204" pitchFamily="34" charset="0"/>
                <a:ea typeface="Calibri" panose="020F0502020204030204" pitchFamily="34" charset="0"/>
                <a:cs typeface="Times New Roman" panose="02020603050405020304" pitchFamily="18" charset="0"/>
              </a:rPr>
              <a:t> 8.5 (RCP8.5).</a:t>
            </a:r>
            <a:endParaRPr lang="en-US" dirty="0"/>
          </a:p>
        </p:txBody>
      </p:sp>
    </p:spTree>
    <p:extLst>
      <p:ext uri="{BB962C8B-B14F-4D97-AF65-F5344CB8AC3E}">
        <p14:creationId xmlns:p14="http://schemas.microsoft.com/office/powerpoint/2010/main" val="1552635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A694E58-EAD3-4C22-BB39-14F9A47302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79765" y="1188863"/>
            <a:ext cx="7285486" cy="4965701"/>
          </a:xfrm>
          <a:prstGeom prst="rect">
            <a:avLst/>
          </a:prstGeom>
        </p:spPr>
      </p:pic>
      <p:sp>
        <p:nvSpPr>
          <p:cNvPr id="2" name="Title 1">
            <a:extLst>
              <a:ext uri="{FF2B5EF4-FFF2-40B4-BE49-F238E27FC236}">
                <a16:creationId xmlns="" xmlns:a16="http://schemas.microsoft.com/office/drawing/2014/main" id="{4A530914-9DA2-45AF-BB47-9A71C6FE1653}"/>
              </a:ext>
            </a:extLst>
          </p:cNvPr>
          <p:cNvSpPr>
            <a:spLocks noGrp="1"/>
          </p:cNvSpPr>
          <p:nvPr>
            <p:ph type="title"/>
          </p:nvPr>
        </p:nvSpPr>
        <p:spPr>
          <a:xfrm>
            <a:off x="659750" y="416340"/>
            <a:ext cx="8596668" cy="1320800"/>
          </a:xfrm>
        </p:spPr>
        <p:txBody>
          <a:bodyPr/>
          <a:lstStyle/>
          <a:p>
            <a:r>
              <a:rPr lang="en-US" dirty="0"/>
              <a:t>IMPACT Bioeconomic Model</a:t>
            </a:r>
          </a:p>
        </p:txBody>
      </p:sp>
      <p:sp>
        <p:nvSpPr>
          <p:cNvPr id="3" name="TextBox 2">
            <a:extLst>
              <a:ext uri="{FF2B5EF4-FFF2-40B4-BE49-F238E27FC236}">
                <a16:creationId xmlns="" xmlns:a16="http://schemas.microsoft.com/office/drawing/2014/main" id="{DD8F4C34-AE9E-45AE-8C1A-B0A98D442CF9}"/>
              </a:ext>
            </a:extLst>
          </p:cNvPr>
          <p:cNvSpPr txBox="1"/>
          <p:nvPr/>
        </p:nvSpPr>
        <p:spPr>
          <a:xfrm>
            <a:off x="9030881" y="3641459"/>
            <a:ext cx="2868043" cy="2862322"/>
          </a:xfrm>
          <a:prstGeom prst="rect">
            <a:avLst/>
          </a:prstGeom>
          <a:solidFill>
            <a:schemeClr val="bg1"/>
          </a:solidFill>
          <a:ln w="38100">
            <a:solidFill>
              <a:schemeClr val="bg2">
                <a:lumMod val="50000"/>
              </a:schemeClr>
            </a:solidFill>
          </a:ln>
        </p:spPr>
        <p:txBody>
          <a:bodyPr wrap="square" rtlCol="0">
            <a:spAutoFit/>
          </a:bodyPr>
          <a:lstStyle/>
          <a:p>
            <a:r>
              <a:rPr lang="en-US" sz="2000" dirty="0"/>
              <a:t>159 countries, 154 water basins, 320 total units</a:t>
            </a:r>
          </a:p>
          <a:p>
            <a:r>
              <a:rPr lang="en-US" sz="2000" dirty="0"/>
              <a:t>39 crops, 6 livestock types, 17 processed foods</a:t>
            </a:r>
          </a:p>
          <a:p>
            <a:r>
              <a:rPr lang="en-US" sz="2000" dirty="0"/>
              <a:t>Post-solution models: nutrition and health, CGE model, land use</a:t>
            </a:r>
          </a:p>
        </p:txBody>
      </p:sp>
      <p:sp>
        <p:nvSpPr>
          <p:cNvPr id="5" name="TextBox 4">
            <a:extLst>
              <a:ext uri="{FF2B5EF4-FFF2-40B4-BE49-F238E27FC236}">
                <a16:creationId xmlns="" xmlns:a16="http://schemas.microsoft.com/office/drawing/2014/main" id="{57345C10-0D10-469F-8C03-8E7A47D2F282}"/>
              </a:ext>
            </a:extLst>
          </p:cNvPr>
          <p:cNvSpPr txBox="1"/>
          <p:nvPr/>
        </p:nvSpPr>
        <p:spPr>
          <a:xfrm>
            <a:off x="659750" y="5606286"/>
            <a:ext cx="1667979" cy="923330"/>
          </a:xfrm>
          <a:prstGeom prst="rect">
            <a:avLst/>
          </a:prstGeom>
          <a:noFill/>
        </p:spPr>
        <p:txBody>
          <a:bodyPr wrap="square" rtlCol="0">
            <a:spAutoFit/>
          </a:bodyPr>
          <a:lstStyle/>
          <a:p>
            <a:r>
              <a:rPr lang="en-US" dirty="0"/>
              <a:t>Source: Taken from Robinson et al. (2015).</a:t>
            </a:r>
          </a:p>
        </p:txBody>
      </p:sp>
    </p:spTree>
    <p:extLst>
      <p:ext uri="{BB962C8B-B14F-4D97-AF65-F5344CB8AC3E}">
        <p14:creationId xmlns:p14="http://schemas.microsoft.com/office/powerpoint/2010/main" val="1076650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8C718-7904-4518-9E2A-8E0D57A3BE31}"/>
              </a:ext>
            </a:extLst>
          </p:cNvPr>
          <p:cNvSpPr>
            <a:spLocks noGrp="1"/>
          </p:cNvSpPr>
          <p:nvPr>
            <p:ph type="title"/>
          </p:nvPr>
        </p:nvSpPr>
        <p:spPr/>
        <p:txBody>
          <a:bodyPr>
            <a:normAutofit/>
          </a:bodyPr>
          <a:lstStyle/>
          <a:p>
            <a:r>
              <a:rPr lang="en-US" dirty="0"/>
              <a:t>Changes in maize yields, 2010-2050</a:t>
            </a:r>
          </a:p>
        </p:txBody>
      </p:sp>
      <p:graphicFrame>
        <p:nvGraphicFramePr>
          <p:cNvPr id="3" name="Table 2">
            <a:extLst>
              <a:ext uri="{FF2B5EF4-FFF2-40B4-BE49-F238E27FC236}">
                <a16:creationId xmlns="" xmlns:a16="http://schemas.microsoft.com/office/drawing/2014/main" id="{62BF7991-3D3F-4A06-B986-EE742A592450}"/>
              </a:ext>
            </a:extLst>
          </p:cNvPr>
          <p:cNvGraphicFramePr>
            <a:graphicFrameLocks noGrp="1"/>
          </p:cNvGraphicFramePr>
          <p:nvPr>
            <p:extLst>
              <p:ext uri="{D42A27DB-BD31-4B8C-83A1-F6EECF244321}">
                <p14:modId xmlns:p14="http://schemas.microsoft.com/office/powerpoint/2010/main" val="554080822"/>
              </p:ext>
            </p:extLst>
          </p:nvPr>
        </p:nvGraphicFramePr>
        <p:xfrm>
          <a:off x="1467149" y="1553924"/>
          <a:ext cx="7150100" cy="4382547"/>
        </p:xfrm>
        <a:graphic>
          <a:graphicData uri="http://schemas.openxmlformats.org/drawingml/2006/table">
            <a:tbl>
              <a:tblPr>
                <a:tableStyleId>{5C22544A-7EE6-4342-B048-85BDC9FD1C3A}</a:tableStyleId>
              </a:tblPr>
              <a:tblGrid>
                <a:gridCol w="1498600">
                  <a:extLst>
                    <a:ext uri="{9D8B030D-6E8A-4147-A177-3AD203B41FA5}">
                      <a16:colId xmlns="" xmlns:a16="http://schemas.microsoft.com/office/drawing/2014/main" val="2779664414"/>
                    </a:ext>
                  </a:extLst>
                </a:gridCol>
                <a:gridCol w="1422400">
                  <a:extLst>
                    <a:ext uri="{9D8B030D-6E8A-4147-A177-3AD203B41FA5}">
                      <a16:colId xmlns="" xmlns:a16="http://schemas.microsoft.com/office/drawing/2014/main" val="1340989279"/>
                    </a:ext>
                  </a:extLst>
                </a:gridCol>
                <a:gridCol w="1307554">
                  <a:extLst>
                    <a:ext uri="{9D8B030D-6E8A-4147-A177-3AD203B41FA5}">
                      <a16:colId xmlns="" xmlns:a16="http://schemas.microsoft.com/office/drawing/2014/main" val="2953271611"/>
                    </a:ext>
                  </a:extLst>
                </a:gridCol>
                <a:gridCol w="1460773">
                  <a:extLst>
                    <a:ext uri="{9D8B030D-6E8A-4147-A177-3AD203B41FA5}">
                      <a16:colId xmlns="" xmlns:a16="http://schemas.microsoft.com/office/drawing/2014/main" val="3290053964"/>
                    </a:ext>
                  </a:extLst>
                </a:gridCol>
                <a:gridCol w="1460773">
                  <a:extLst>
                    <a:ext uri="{9D8B030D-6E8A-4147-A177-3AD203B41FA5}">
                      <a16:colId xmlns="" xmlns:a16="http://schemas.microsoft.com/office/drawing/2014/main" val="4158959038"/>
                    </a:ext>
                  </a:extLst>
                </a:gridCol>
              </a:tblGrid>
              <a:tr h="915194">
                <a:tc>
                  <a:txBody>
                    <a:bodyPr/>
                    <a:lstStyle/>
                    <a:p>
                      <a:pPr algn="l" fontAlgn="b"/>
                      <a:endParaRPr lang="en-US" sz="20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rowSpan="2">
                  <a:txBody>
                    <a:bodyPr/>
                    <a:lstStyle/>
                    <a:p>
                      <a:pPr algn="r" fontAlgn="b"/>
                      <a:r>
                        <a:rPr lang="en-US" sz="2000" b="1" u="none" strike="noStrike" dirty="0">
                          <a:solidFill>
                            <a:schemeClr val="bg1"/>
                          </a:solidFill>
                          <a:effectLst/>
                        </a:rPr>
                        <a:t>Yield change, 2010 to 2050, ignoring climate change</a:t>
                      </a:r>
                      <a:endParaRPr lang="en-US" sz="20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gridSpan="3">
                  <a:txBody>
                    <a:bodyPr/>
                    <a:lstStyle/>
                    <a:p>
                      <a:pPr algn="ctr" fontAlgn="b"/>
                      <a:r>
                        <a:rPr lang="en-US" sz="2000" b="1" i="0" u="none" strike="noStrike" dirty="0">
                          <a:solidFill>
                            <a:schemeClr val="bg1"/>
                          </a:solidFill>
                          <a:effectLst/>
                          <a:latin typeface="Calibri" panose="020F0502020204030204" pitchFamily="34" charset="0"/>
                        </a:rPr>
                        <a:t>Effect of climate change on yield, relative to no climate change, in 2050</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hMerge="1">
                  <a:txBody>
                    <a:bodyPr/>
                    <a:lstStyle/>
                    <a:p>
                      <a:pPr algn="r" fontAlgn="b"/>
                      <a:endParaRPr lang="en-US" sz="2000" b="0" i="0" u="none" strike="noStrike" dirty="0">
                        <a:solidFill>
                          <a:srgbClr val="000000"/>
                        </a:solidFill>
                        <a:effectLst/>
                        <a:latin typeface="Calibri" panose="020F0502020204030204" pitchFamily="34" charset="0"/>
                      </a:endParaRPr>
                    </a:p>
                  </a:txBody>
                  <a:tcPr marL="6350" marR="6350" marT="6350" marB="0" anchor="b"/>
                </a:tc>
                <a:tc hMerge="1">
                  <a:txBody>
                    <a:bodyPr/>
                    <a:lstStyle/>
                    <a:p>
                      <a:pPr algn="r" fontAlgn="b"/>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 xmlns:a16="http://schemas.microsoft.com/office/drawing/2014/main" val="2804232189"/>
                  </a:ext>
                </a:extLst>
              </a:tr>
              <a:tr h="1143000">
                <a:tc>
                  <a:txBody>
                    <a:bodyPr/>
                    <a:lstStyle/>
                    <a:p>
                      <a:pPr algn="l" fontAlgn="b"/>
                      <a:r>
                        <a:rPr lang="en-US" sz="2000" b="1" u="none" strike="noStrike" dirty="0">
                          <a:solidFill>
                            <a:schemeClr val="bg1"/>
                          </a:solidFill>
                          <a:effectLst/>
                        </a:rPr>
                        <a:t>Country</a:t>
                      </a:r>
                      <a:endParaRPr lang="en-US" sz="20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vMerge="1">
                  <a:txBody>
                    <a:bodyPr/>
                    <a:lstStyle/>
                    <a:p>
                      <a:endParaRPr lang="en-US"/>
                    </a:p>
                  </a:txBody>
                  <a:tcPr/>
                </a:tc>
                <a:tc>
                  <a:txBody>
                    <a:bodyPr/>
                    <a:lstStyle/>
                    <a:p>
                      <a:pPr algn="r" fontAlgn="b"/>
                      <a:r>
                        <a:rPr lang="en-US" sz="2000" b="1" u="none" strike="noStrike" dirty="0">
                          <a:solidFill>
                            <a:schemeClr val="bg1"/>
                          </a:solidFill>
                          <a:effectLst/>
                        </a:rPr>
                        <a:t>Median of 4 climate models</a:t>
                      </a:r>
                      <a:endParaRPr lang="en-US" sz="20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a:r>
                        <a:rPr lang="en-US" sz="2000" b="1" u="none" strike="noStrike" dirty="0">
                          <a:solidFill>
                            <a:schemeClr val="bg1"/>
                          </a:solidFill>
                          <a:effectLst/>
                        </a:rPr>
                        <a:t>Minimum of 4 climate models</a:t>
                      </a:r>
                      <a:endParaRPr lang="en-US" b="1" dirty="0">
                        <a:solidFill>
                          <a:schemeClr val="bg1"/>
                        </a:solidFill>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a:r>
                        <a:rPr lang="en-US" sz="2000" b="1" u="none" strike="noStrike" dirty="0">
                          <a:solidFill>
                            <a:schemeClr val="bg1"/>
                          </a:solidFill>
                          <a:effectLst/>
                        </a:rPr>
                        <a:t>Maximum of 4 climate models</a:t>
                      </a:r>
                      <a:endParaRPr lang="en-US" b="1" dirty="0">
                        <a:solidFill>
                          <a:schemeClr val="bg1"/>
                        </a:solidFill>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3360331600"/>
                  </a:ext>
                </a:extLst>
              </a:tr>
              <a:tr h="320371">
                <a:tc>
                  <a:txBody>
                    <a:bodyPr/>
                    <a:lstStyle/>
                    <a:p>
                      <a:pPr algn="l" fontAlgn="b"/>
                      <a:r>
                        <a:rPr lang="en-US" sz="2000" u="none" strike="noStrike" dirty="0">
                          <a:effectLst/>
                        </a:rPr>
                        <a:t>Costa Rica</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55.8</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-6.2</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-13.3</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-2.2</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58710118"/>
                  </a:ext>
                </a:extLst>
              </a:tr>
              <a:tr h="320371">
                <a:tc>
                  <a:txBody>
                    <a:bodyPr/>
                    <a:lstStyle/>
                    <a:p>
                      <a:pPr algn="l" fontAlgn="b"/>
                      <a:r>
                        <a:rPr lang="en-US" sz="2000" u="none" strike="noStrike" dirty="0">
                          <a:effectLst/>
                        </a:rPr>
                        <a:t>Guatemala</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72.2</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-13.5</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-18.5</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-10.8</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999319252"/>
                  </a:ext>
                </a:extLst>
              </a:tr>
              <a:tr h="320371">
                <a:tc>
                  <a:txBody>
                    <a:bodyPr/>
                    <a:lstStyle/>
                    <a:p>
                      <a:pPr algn="l" fontAlgn="b"/>
                      <a:r>
                        <a:rPr lang="en-US" sz="2000" u="none" strike="noStrike" dirty="0">
                          <a:effectLst/>
                        </a:rPr>
                        <a:t>Honduras</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67.1</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-9.4</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-21.7</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-6.3</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177414070"/>
                  </a:ext>
                </a:extLst>
              </a:tr>
              <a:tr h="320371">
                <a:tc>
                  <a:txBody>
                    <a:bodyPr/>
                    <a:lstStyle/>
                    <a:p>
                      <a:pPr algn="l" fontAlgn="b"/>
                      <a:r>
                        <a:rPr lang="en-US" sz="2000" b="0" i="0" u="none" strike="noStrike" dirty="0">
                          <a:solidFill>
                            <a:schemeClr val="tx1"/>
                          </a:solidFill>
                          <a:effectLst/>
                          <a:latin typeface="Calibri" panose="020F0502020204030204" pitchFamily="34" charset="0"/>
                        </a:rPr>
                        <a:t>Nicaragua</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84.1</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-7.1</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-18.7</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-4.1</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732304803"/>
                  </a:ext>
                </a:extLst>
              </a:tr>
              <a:tr h="320371">
                <a:tc>
                  <a:txBody>
                    <a:bodyPr/>
                    <a:lstStyle/>
                    <a:p>
                      <a:pPr algn="l" fontAlgn="b"/>
                      <a:r>
                        <a:rPr lang="en-US" sz="2000" b="0" i="0" u="none" strike="noStrike" dirty="0">
                          <a:solidFill>
                            <a:schemeClr val="tx1"/>
                          </a:solidFill>
                          <a:effectLst/>
                          <a:latin typeface="Calibri" panose="020F0502020204030204" pitchFamily="34" charset="0"/>
                        </a:rPr>
                        <a:t>El Salvador</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50.3</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-13.1</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-26.2</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-5.8</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28220694"/>
                  </a:ext>
                </a:extLst>
              </a:tr>
              <a:tr h="320371">
                <a:tc>
                  <a:txBody>
                    <a:bodyPr/>
                    <a:lstStyle/>
                    <a:p>
                      <a:pPr algn="l" fontAlgn="b"/>
                      <a:r>
                        <a:rPr lang="en-US" sz="2000" u="none" strike="noStrike" dirty="0">
                          <a:effectLst/>
                        </a:rPr>
                        <a:t>Colombia</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32.2</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-11.2</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-5.1</a:t>
                      </a:r>
                      <a:endParaRPr lang="en-US" sz="20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221699861"/>
                  </a:ext>
                </a:extLst>
              </a:tr>
              <a:tr h="320371">
                <a:tc>
                  <a:txBody>
                    <a:bodyPr/>
                    <a:lstStyle/>
                    <a:p>
                      <a:pPr algn="l" fontAlgn="b"/>
                      <a:r>
                        <a:rPr lang="en-US" sz="2000" u="none" strike="noStrike" dirty="0">
                          <a:effectLst/>
                        </a:rPr>
                        <a:t>Peru</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b"/>
                      <a:r>
                        <a:rPr lang="en-US" sz="2000" u="none" strike="noStrike" dirty="0">
                          <a:effectLst/>
                        </a:rPr>
                        <a:t>49.6</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5.8</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5.0</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en-US" sz="2000" u="none" strike="noStrike" dirty="0">
                          <a:effectLst/>
                        </a:rPr>
                        <a:t>6.0</a:t>
                      </a:r>
                      <a:endParaRPr lang="en-US" sz="2000" b="0" i="0" u="none" strike="noStrike" dirty="0">
                        <a:solidFill>
                          <a:srgbClr val="FF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895524158"/>
                  </a:ext>
                </a:extLst>
              </a:tr>
            </a:tbl>
          </a:graphicData>
        </a:graphic>
      </p:graphicFrame>
      <p:sp>
        <p:nvSpPr>
          <p:cNvPr id="4" name="TextBox 3">
            <a:extLst>
              <a:ext uri="{FF2B5EF4-FFF2-40B4-BE49-F238E27FC236}">
                <a16:creationId xmlns="" xmlns:a16="http://schemas.microsoft.com/office/drawing/2014/main" id="{3F34ABE9-136F-420D-93AF-1A0F4555A90C}"/>
              </a:ext>
            </a:extLst>
          </p:cNvPr>
          <p:cNvSpPr txBox="1"/>
          <p:nvPr/>
        </p:nvSpPr>
        <p:spPr>
          <a:xfrm>
            <a:off x="2283912" y="5936471"/>
            <a:ext cx="6333337" cy="369332"/>
          </a:xfrm>
          <a:prstGeom prst="rect">
            <a:avLst/>
          </a:prstGeom>
          <a:noFill/>
        </p:spPr>
        <p:txBody>
          <a:bodyPr wrap="none" rtlCol="0">
            <a:spAutoFit/>
          </a:bodyPr>
          <a:lstStyle/>
          <a:p>
            <a:r>
              <a:rPr lang="en-US" dirty="0"/>
              <a:t>Source: Authors using IMPACT model (Robinson et al. 2015).</a:t>
            </a:r>
          </a:p>
        </p:txBody>
      </p:sp>
    </p:spTree>
    <p:extLst>
      <p:ext uri="{BB962C8B-B14F-4D97-AF65-F5344CB8AC3E}">
        <p14:creationId xmlns:p14="http://schemas.microsoft.com/office/powerpoint/2010/main" val="568315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8C4C01-E70A-4601-BB42-EC01C98C9FC2}"/>
              </a:ext>
            </a:extLst>
          </p:cNvPr>
          <p:cNvSpPr>
            <a:spLocks noGrp="1"/>
          </p:cNvSpPr>
          <p:nvPr>
            <p:ph type="title"/>
          </p:nvPr>
        </p:nvSpPr>
        <p:spPr/>
        <p:txBody>
          <a:bodyPr>
            <a:normAutofit/>
          </a:bodyPr>
          <a:lstStyle/>
          <a:p>
            <a:r>
              <a:rPr lang="en-US" sz="3200" dirty="0"/>
              <a:t>Production changes for 7 crops for the region (all 7 countries), 2010-2050</a:t>
            </a:r>
          </a:p>
        </p:txBody>
      </p:sp>
      <p:graphicFrame>
        <p:nvGraphicFramePr>
          <p:cNvPr id="3" name="Table 2">
            <a:extLst>
              <a:ext uri="{FF2B5EF4-FFF2-40B4-BE49-F238E27FC236}">
                <a16:creationId xmlns="" xmlns:a16="http://schemas.microsoft.com/office/drawing/2014/main" id="{17EA8838-BC06-4240-A445-34F72D918933}"/>
              </a:ext>
            </a:extLst>
          </p:cNvPr>
          <p:cNvGraphicFramePr>
            <a:graphicFrameLocks noGrp="1"/>
          </p:cNvGraphicFramePr>
          <p:nvPr>
            <p:extLst>
              <p:ext uri="{D42A27DB-BD31-4B8C-83A1-F6EECF244321}">
                <p14:modId xmlns:p14="http://schemas.microsoft.com/office/powerpoint/2010/main" val="618241640"/>
              </p:ext>
            </p:extLst>
          </p:nvPr>
        </p:nvGraphicFramePr>
        <p:xfrm>
          <a:off x="1135186" y="1796534"/>
          <a:ext cx="7950203" cy="4136470"/>
        </p:xfrm>
        <a:graphic>
          <a:graphicData uri="http://schemas.openxmlformats.org/drawingml/2006/table">
            <a:tbl>
              <a:tblPr>
                <a:tableStyleId>{5C22544A-7EE6-4342-B048-85BDC9FD1C3A}</a:tableStyleId>
              </a:tblPr>
              <a:tblGrid>
                <a:gridCol w="1179217">
                  <a:extLst>
                    <a:ext uri="{9D8B030D-6E8A-4147-A177-3AD203B41FA5}">
                      <a16:colId xmlns="" xmlns:a16="http://schemas.microsoft.com/office/drawing/2014/main" val="1739246075"/>
                    </a:ext>
                  </a:extLst>
                </a:gridCol>
                <a:gridCol w="722746">
                  <a:extLst>
                    <a:ext uri="{9D8B030D-6E8A-4147-A177-3AD203B41FA5}">
                      <a16:colId xmlns="" xmlns:a16="http://schemas.microsoft.com/office/drawing/2014/main" val="996927162"/>
                    </a:ext>
                  </a:extLst>
                </a:gridCol>
                <a:gridCol w="646667">
                  <a:extLst>
                    <a:ext uri="{9D8B030D-6E8A-4147-A177-3AD203B41FA5}">
                      <a16:colId xmlns="" xmlns:a16="http://schemas.microsoft.com/office/drawing/2014/main" val="2630847379"/>
                    </a:ext>
                  </a:extLst>
                </a:gridCol>
                <a:gridCol w="912942">
                  <a:extLst>
                    <a:ext uri="{9D8B030D-6E8A-4147-A177-3AD203B41FA5}">
                      <a16:colId xmlns="" xmlns:a16="http://schemas.microsoft.com/office/drawing/2014/main" val="1048729553"/>
                    </a:ext>
                  </a:extLst>
                </a:gridCol>
                <a:gridCol w="741765">
                  <a:extLst>
                    <a:ext uri="{9D8B030D-6E8A-4147-A177-3AD203B41FA5}">
                      <a16:colId xmlns="" xmlns:a16="http://schemas.microsoft.com/office/drawing/2014/main" val="3955020920"/>
                    </a:ext>
                  </a:extLst>
                </a:gridCol>
                <a:gridCol w="646667">
                  <a:extLst>
                    <a:ext uri="{9D8B030D-6E8A-4147-A177-3AD203B41FA5}">
                      <a16:colId xmlns="" xmlns:a16="http://schemas.microsoft.com/office/drawing/2014/main" val="1936888392"/>
                    </a:ext>
                  </a:extLst>
                </a:gridCol>
                <a:gridCol w="817844">
                  <a:extLst>
                    <a:ext uri="{9D8B030D-6E8A-4147-A177-3AD203B41FA5}">
                      <a16:colId xmlns="" xmlns:a16="http://schemas.microsoft.com/office/drawing/2014/main" val="1275924925"/>
                    </a:ext>
                  </a:extLst>
                </a:gridCol>
                <a:gridCol w="817844">
                  <a:extLst>
                    <a:ext uri="{9D8B030D-6E8A-4147-A177-3AD203B41FA5}">
                      <a16:colId xmlns="" xmlns:a16="http://schemas.microsoft.com/office/drawing/2014/main" val="3655926101"/>
                    </a:ext>
                  </a:extLst>
                </a:gridCol>
                <a:gridCol w="646667">
                  <a:extLst>
                    <a:ext uri="{9D8B030D-6E8A-4147-A177-3AD203B41FA5}">
                      <a16:colId xmlns="" xmlns:a16="http://schemas.microsoft.com/office/drawing/2014/main" val="2423455988"/>
                    </a:ext>
                  </a:extLst>
                </a:gridCol>
                <a:gridCol w="817844">
                  <a:extLst>
                    <a:ext uri="{9D8B030D-6E8A-4147-A177-3AD203B41FA5}">
                      <a16:colId xmlns="" xmlns:a16="http://schemas.microsoft.com/office/drawing/2014/main" val="1256422040"/>
                    </a:ext>
                  </a:extLst>
                </a:gridCol>
              </a:tblGrid>
              <a:tr h="1524000">
                <a:tc>
                  <a:txBody>
                    <a:bodyPr/>
                    <a:lstStyle/>
                    <a:p>
                      <a:pPr algn="l" fontAlgn="b"/>
                      <a:r>
                        <a:rPr lang="en-US" sz="1800" b="1" u="none" strike="noStrike" dirty="0">
                          <a:solidFill>
                            <a:schemeClr val="bg1"/>
                          </a:solidFill>
                          <a:effectLst/>
                        </a:rPr>
                        <a:t>Crop</a:t>
                      </a:r>
                      <a:endParaRPr lang="en-US" sz="18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s-AR" sz="1800" b="1" u="none" strike="noStrike" err="1">
                          <a:solidFill>
                            <a:schemeClr val="bg1"/>
                          </a:solidFill>
                          <a:effectLst/>
                        </a:rPr>
                        <a:t>Yield</a:t>
                      </a:r>
                      <a:r>
                        <a:rPr lang="es-AR" sz="1800" b="1" u="none" strike="noStrike">
                          <a:solidFill>
                            <a:schemeClr val="bg1"/>
                          </a:solidFill>
                          <a:effectLst/>
                        </a:rPr>
                        <a:t>, 2010</a:t>
                      </a:r>
                      <a:endParaRPr lang="es-AR" sz="1800" b="1" i="0" u="none" strike="noStrike">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s-AR" sz="1800" b="1" u="none" strike="noStrike">
                          <a:solidFill>
                            <a:schemeClr val="bg1"/>
                          </a:solidFill>
                          <a:effectLst/>
                        </a:rPr>
                        <a:t>% </a:t>
                      </a:r>
                      <a:r>
                        <a:rPr lang="es-AR" sz="1800" b="1" u="none" strike="noStrike" err="1">
                          <a:solidFill>
                            <a:schemeClr val="bg1"/>
                          </a:solidFill>
                          <a:effectLst/>
                        </a:rPr>
                        <a:t>chg</a:t>
                      </a:r>
                      <a:r>
                        <a:rPr lang="es-AR" sz="1800" b="1" u="none" strike="noStrike">
                          <a:solidFill>
                            <a:schemeClr val="bg1"/>
                          </a:solidFill>
                          <a:effectLst/>
                        </a:rPr>
                        <a:t>, 2010-2050, </a:t>
                      </a:r>
                      <a:r>
                        <a:rPr lang="es-AR" sz="1800" b="1" u="none" strike="noStrike" err="1">
                          <a:solidFill>
                            <a:schemeClr val="bg1"/>
                          </a:solidFill>
                          <a:effectLst/>
                        </a:rPr>
                        <a:t>NoCC</a:t>
                      </a:r>
                      <a:endParaRPr lang="es-AR" sz="1800" b="1" i="0" u="none" strike="noStrike">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n-US" sz="1800" b="1" u="none" strike="noStrike" dirty="0">
                          <a:solidFill>
                            <a:schemeClr val="bg1"/>
                          </a:solidFill>
                          <a:effectLst/>
                        </a:rPr>
                        <a:t>% Diff, NoCC to Median, 2050</a:t>
                      </a:r>
                      <a:endParaRPr lang="en-US" sz="18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s-AR" sz="1800" b="1" u="none" strike="noStrike" err="1">
                          <a:solidFill>
                            <a:schemeClr val="bg1"/>
                          </a:solidFill>
                          <a:effectLst/>
                        </a:rPr>
                        <a:t>Hec</a:t>
                      </a:r>
                      <a:r>
                        <a:rPr lang="es-AR" sz="1800" b="1" u="none" strike="noStrike">
                          <a:solidFill>
                            <a:schemeClr val="bg1"/>
                          </a:solidFill>
                          <a:effectLst/>
                        </a:rPr>
                        <a:t>-tares </a:t>
                      </a:r>
                      <a:r>
                        <a:rPr lang="es-AR" sz="1800" b="1" u="none" strike="noStrike" err="1">
                          <a:solidFill>
                            <a:schemeClr val="bg1"/>
                          </a:solidFill>
                          <a:effectLst/>
                        </a:rPr>
                        <a:t>har-vested</a:t>
                      </a:r>
                      <a:r>
                        <a:rPr lang="es-AR" sz="1800" b="1" u="none" strike="noStrike">
                          <a:solidFill>
                            <a:schemeClr val="bg1"/>
                          </a:solidFill>
                          <a:effectLst/>
                        </a:rPr>
                        <a:t>, 2010</a:t>
                      </a:r>
                      <a:endParaRPr lang="es-AR" sz="1800" b="1" i="0" u="none" strike="noStrike">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s-AR" sz="1800" b="1" u="none" strike="noStrike">
                          <a:solidFill>
                            <a:schemeClr val="bg1"/>
                          </a:solidFill>
                          <a:effectLst/>
                        </a:rPr>
                        <a:t>% </a:t>
                      </a:r>
                      <a:r>
                        <a:rPr lang="es-AR" sz="1800" b="1" u="none" strike="noStrike" err="1">
                          <a:solidFill>
                            <a:schemeClr val="bg1"/>
                          </a:solidFill>
                          <a:effectLst/>
                        </a:rPr>
                        <a:t>chg</a:t>
                      </a:r>
                      <a:r>
                        <a:rPr lang="es-AR" sz="1800" b="1" u="none" strike="noStrike">
                          <a:solidFill>
                            <a:schemeClr val="bg1"/>
                          </a:solidFill>
                          <a:effectLst/>
                        </a:rPr>
                        <a:t>, 2010-2050, </a:t>
                      </a:r>
                      <a:r>
                        <a:rPr lang="es-AR" sz="1800" b="1" u="none" strike="noStrike" err="1">
                          <a:solidFill>
                            <a:schemeClr val="bg1"/>
                          </a:solidFill>
                          <a:effectLst/>
                        </a:rPr>
                        <a:t>NoCC</a:t>
                      </a:r>
                      <a:endParaRPr lang="es-AR" sz="1800" b="1" i="0" u="none" strike="noStrike">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n-US" sz="1800" b="1" u="none" strike="noStrike" dirty="0">
                          <a:solidFill>
                            <a:schemeClr val="bg1"/>
                          </a:solidFill>
                          <a:effectLst/>
                        </a:rPr>
                        <a:t>% Diff, NoCC to Median, 2050</a:t>
                      </a:r>
                      <a:endParaRPr lang="en-US" sz="18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s-AR" sz="1800" b="1" u="none" strike="noStrike" err="1">
                          <a:solidFill>
                            <a:schemeClr val="bg1"/>
                          </a:solidFill>
                          <a:effectLst/>
                        </a:rPr>
                        <a:t>Produc-tion</a:t>
                      </a:r>
                      <a:r>
                        <a:rPr lang="es-AR" sz="1800" b="1" u="none" strike="noStrike">
                          <a:solidFill>
                            <a:schemeClr val="bg1"/>
                          </a:solidFill>
                          <a:effectLst/>
                        </a:rPr>
                        <a:t>, 2010</a:t>
                      </a:r>
                      <a:endParaRPr lang="es-AR" sz="1800" b="1" i="0" u="none" strike="noStrike">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s-AR" sz="1800" b="1" u="none" strike="noStrike">
                          <a:solidFill>
                            <a:schemeClr val="bg1"/>
                          </a:solidFill>
                          <a:effectLst/>
                        </a:rPr>
                        <a:t>% </a:t>
                      </a:r>
                      <a:r>
                        <a:rPr lang="es-AR" sz="1800" b="1" u="none" strike="noStrike" err="1">
                          <a:solidFill>
                            <a:schemeClr val="bg1"/>
                          </a:solidFill>
                          <a:effectLst/>
                        </a:rPr>
                        <a:t>chg</a:t>
                      </a:r>
                      <a:r>
                        <a:rPr lang="es-AR" sz="1800" b="1" u="none" strike="noStrike">
                          <a:solidFill>
                            <a:schemeClr val="bg1"/>
                          </a:solidFill>
                          <a:effectLst/>
                        </a:rPr>
                        <a:t>, 2010-2050, </a:t>
                      </a:r>
                      <a:r>
                        <a:rPr lang="es-AR" sz="1800" b="1" u="none" strike="noStrike" err="1">
                          <a:solidFill>
                            <a:schemeClr val="bg1"/>
                          </a:solidFill>
                          <a:effectLst/>
                        </a:rPr>
                        <a:t>NoCC</a:t>
                      </a:r>
                      <a:endParaRPr lang="es-AR" sz="1800" b="1" i="0" u="none" strike="noStrike">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tc>
                  <a:txBody>
                    <a:bodyPr/>
                    <a:lstStyle/>
                    <a:p>
                      <a:pPr algn="r" fontAlgn="b"/>
                      <a:r>
                        <a:rPr lang="en-US" sz="1800" b="1" u="none" strike="noStrike" dirty="0">
                          <a:solidFill>
                            <a:schemeClr val="bg1"/>
                          </a:solidFill>
                          <a:effectLst/>
                        </a:rPr>
                        <a:t>% Diff, NoCC to Median, 2050</a:t>
                      </a:r>
                      <a:endParaRPr lang="en-US" sz="1800" b="1" i="0" u="none" strike="noStrike" dirty="0">
                        <a:solidFill>
                          <a:schemeClr val="bg1"/>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2540909997"/>
                  </a:ext>
                </a:extLst>
              </a:tr>
              <a:tr h="373210">
                <a:tc>
                  <a:txBody>
                    <a:bodyPr/>
                    <a:lstStyle/>
                    <a:p>
                      <a:pPr algn="l" fontAlgn="b"/>
                      <a:r>
                        <a:rPr lang="en-US" sz="1800" u="none" strike="noStrike" dirty="0">
                          <a:effectLst/>
                        </a:rPr>
                        <a:t>Maize</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2.13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53.9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2,806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32.1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5,990</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103.4</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-6.3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505373591"/>
                  </a:ext>
                </a:extLst>
              </a:tr>
              <a:tr h="373210">
                <a:tc>
                  <a:txBody>
                    <a:bodyPr/>
                    <a:lstStyle/>
                    <a:p>
                      <a:pPr algn="l" fontAlgn="b"/>
                      <a:r>
                        <a:rPr lang="en-US" sz="1800" u="none" strike="noStrike" dirty="0">
                          <a:effectLst/>
                        </a:rPr>
                        <a:t>Sugar cane</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97.27</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27.4</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-27.6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1,008</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54.1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14.5</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98,046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96.2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-17.2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927687474"/>
                  </a:ext>
                </a:extLst>
              </a:tr>
              <a:tr h="373210">
                <a:tc>
                  <a:txBody>
                    <a:bodyPr/>
                    <a:lstStyle/>
                    <a:p>
                      <a:pPr algn="l" fontAlgn="b"/>
                      <a:r>
                        <a:rPr lang="en-US" sz="1800" u="none" strike="noStrike" dirty="0">
                          <a:effectLst/>
                        </a:rPr>
                        <a:t>Rice</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4.07</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12.6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2.8</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930</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-8.1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0.5</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3,782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3.5</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73621754"/>
                  </a:ext>
                </a:extLst>
              </a:tr>
              <a:tr h="373210">
                <a:tc>
                  <a:txBody>
                    <a:bodyPr/>
                    <a:lstStyle/>
                    <a:p>
                      <a:pPr algn="l" fontAlgn="b"/>
                      <a:r>
                        <a:rPr lang="en-US" sz="1800" u="none" strike="noStrike" dirty="0">
                          <a:effectLst/>
                        </a:rPr>
                        <a:t>Beans</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0.89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50.9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-11.8</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825</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43.2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-3.4</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737</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116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-14.8</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25443212"/>
                  </a:ext>
                </a:extLst>
              </a:tr>
              <a:tr h="373210">
                <a:tc>
                  <a:txBody>
                    <a:bodyPr/>
                    <a:lstStyle/>
                    <a:p>
                      <a:pPr algn="l" fontAlgn="b"/>
                      <a:r>
                        <a:rPr lang="en-US" sz="1800" u="none" strike="noStrike" dirty="0">
                          <a:effectLst/>
                        </a:rPr>
                        <a:t>Sorghum</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2.19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51.4</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-11.3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302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62.6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7.9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661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146.1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-4.2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133748911"/>
                  </a:ext>
                </a:extLst>
              </a:tr>
              <a:tr h="373210">
                <a:tc>
                  <a:txBody>
                    <a:bodyPr/>
                    <a:lstStyle/>
                    <a:p>
                      <a:pPr algn="l" fontAlgn="b"/>
                      <a:r>
                        <a:rPr lang="en-US" sz="1800" u="none" strike="noStrike" dirty="0">
                          <a:effectLst/>
                        </a:rPr>
                        <a:t>Oil palm</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18.38</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24.2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365</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45.8</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0.0</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6,709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81.1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-1.1</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868216900"/>
                  </a:ext>
                </a:extLst>
              </a:tr>
              <a:tr h="373210">
                <a:tc>
                  <a:txBody>
                    <a:bodyPr/>
                    <a:lstStyle/>
                    <a:p>
                      <a:pPr algn="l" fontAlgn="b"/>
                      <a:r>
                        <a:rPr lang="en-US" sz="1800" u="none" strike="noStrike" dirty="0">
                          <a:effectLst/>
                        </a:rPr>
                        <a:t>Cassava</a:t>
                      </a:r>
                      <a:endParaRPr lang="en-US" sz="1800" b="0" i="0" u="none" strike="noStrike" dirty="0">
                        <a:solidFill>
                          <a:srgbClr val="000000"/>
                        </a:solidFill>
                        <a:effectLst/>
                        <a:latin typeface="Calibri" panose="020F0502020204030204" pitchFamily="34" charset="0"/>
                      </a:endParaRP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r" fontAlgn="ctr"/>
                      <a:r>
                        <a:rPr lang="es-AR" sz="1800" u="none" strike="noStrike">
                          <a:effectLst/>
                        </a:rPr>
                        <a:t>11.32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57</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-3.7</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299</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18.7</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1.6</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3,383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86.3</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ctr"/>
                      <a:r>
                        <a:rPr lang="es-AR" sz="1800" u="none" strike="noStrike">
                          <a:effectLst/>
                        </a:rPr>
                        <a:t>-2.2</a:t>
                      </a:r>
                      <a:endParaRPr lang="es-AR" sz="1800" b="0" i="0" u="none" strike="noStrike">
                        <a:solidFill>
                          <a:srgbClr val="000000"/>
                        </a:solidFill>
                        <a:effectLst/>
                        <a:latin typeface="Calibri" panose="020F050202020403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32793871"/>
                  </a:ext>
                </a:extLst>
              </a:tr>
            </a:tbl>
          </a:graphicData>
        </a:graphic>
      </p:graphicFrame>
      <p:sp>
        <p:nvSpPr>
          <p:cNvPr id="4" name="TextBox 3">
            <a:extLst>
              <a:ext uri="{FF2B5EF4-FFF2-40B4-BE49-F238E27FC236}">
                <a16:creationId xmlns="" xmlns:a16="http://schemas.microsoft.com/office/drawing/2014/main" id="{460ADDE7-DB09-42C3-85AD-9B63EDA8AE50}"/>
              </a:ext>
            </a:extLst>
          </p:cNvPr>
          <p:cNvSpPr txBox="1"/>
          <p:nvPr/>
        </p:nvSpPr>
        <p:spPr>
          <a:xfrm>
            <a:off x="1609970" y="6256338"/>
            <a:ext cx="6333337" cy="369332"/>
          </a:xfrm>
          <a:prstGeom prst="rect">
            <a:avLst/>
          </a:prstGeom>
          <a:noFill/>
        </p:spPr>
        <p:txBody>
          <a:bodyPr wrap="none" rtlCol="0">
            <a:spAutoFit/>
          </a:bodyPr>
          <a:lstStyle/>
          <a:p>
            <a:r>
              <a:rPr lang="en-US" dirty="0"/>
              <a:t>Source: Authors using IMPACT model (Robinson et al. 2015).</a:t>
            </a:r>
          </a:p>
        </p:txBody>
      </p:sp>
    </p:spTree>
    <p:extLst>
      <p:ext uri="{BB962C8B-B14F-4D97-AF65-F5344CB8AC3E}">
        <p14:creationId xmlns:p14="http://schemas.microsoft.com/office/powerpoint/2010/main" val="1362631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E7F2F7-DB67-4162-BE04-DF0693D94A79}"/>
              </a:ext>
            </a:extLst>
          </p:cNvPr>
          <p:cNvSpPr>
            <a:spLocks noGrp="1"/>
          </p:cNvSpPr>
          <p:nvPr>
            <p:ph type="title"/>
          </p:nvPr>
        </p:nvSpPr>
        <p:spPr>
          <a:xfrm>
            <a:off x="779585" y="363541"/>
            <a:ext cx="8077200" cy="931862"/>
          </a:xfrm>
        </p:spPr>
        <p:txBody>
          <a:bodyPr>
            <a:normAutofit/>
          </a:bodyPr>
          <a:lstStyle/>
          <a:p>
            <a:r>
              <a:rPr lang="en-US" sz="3200" dirty="0"/>
              <a:t>How might modeling help policy makers?</a:t>
            </a:r>
          </a:p>
        </p:txBody>
      </p:sp>
      <p:sp>
        <p:nvSpPr>
          <p:cNvPr id="3" name="Content Placeholder 2">
            <a:extLst>
              <a:ext uri="{FF2B5EF4-FFF2-40B4-BE49-F238E27FC236}">
                <a16:creationId xmlns="" xmlns:a16="http://schemas.microsoft.com/office/drawing/2014/main" id="{85E7E5E7-6BB3-4372-BE90-8DDF3D1F3761}"/>
              </a:ext>
            </a:extLst>
          </p:cNvPr>
          <p:cNvSpPr>
            <a:spLocks noGrp="1"/>
          </p:cNvSpPr>
          <p:nvPr>
            <p:ph idx="1"/>
          </p:nvPr>
        </p:nvSpPr>
        <p:spPr>
          <a:xfrm>
            <a:off x="937846" y="1172311"/>
            <a:ext cx="8077200" cy="5252543"/>
          </a:xfrm>
        </p:spPr>
        <p:txBody>
          <a:bodyPr>
            <a:noAutofit/>
          </a:bodyPr>
          <a:lstStyle/>
          <a:p>
            <a:pPr>
              <a:buFont typeface="Courier New" charset="0"/>
              <a:buChar char="o"/>
            </a:pPr>
            <a:r>
              <a:rPr lang="en-US" sz="2800" dirty="0"/>
              <a:t>It gives policy makers an idea of the quantitative changes for multiple crops to help decide which are priorities for action</a:t>
            </a:r>
          </a:p>
          <a:p>
            <a:pPr>
              <a:buFont typeface="Courier New" charset="0"/>
              <a:buChar char="o"/>
            </a:pPr>
            <a:r>
              <a:rPr lang="en-US" sz="2800" dirty="0"/>
              <a:t>It shows ranges of uncertainty which help determine how flexible planning needs to be</a:t>
            </a:r>
          </a:p>
          <a:p>
            <a:pPr>
              <a:buFont typeface="Courier New" charset="0"/>
              <a:buChar char="o"/>
            </a:pPr>
            <a:r>
              <a:rPr lang="en-US" sz="2800" dirty="0"/>
              <a:t>It highlights sub-national regions which may need to receive special attention due to more severe impacts or to guide planning for projected land use changes</a:t>
            </a:r>
          </a:p>
          <a:p>
            <a:pPr>
              <a:buFont typeface="Courier New" charset="0"/>
              <a:buChar char="o"/>
            </a:pPr>
            <a:r>
              <a:rPr lang="en-US" sz="2800" dirty="0"/>
              <a:t>It may not go far enough in helping policy makers, and that is where feedback from potential users of data is very helpful</a:t>
            </a:r>
          </a:p>
        </p:txBody>
      </p:sp>
    </p:spTree>
    <p:extLst>
      <p:ext uri="{BB962C8B-B14F-4D97-AF65-F5344CB8AC3E}">
        <p14:creationId xmlns:p14="http://schemas.microsoft.com/office/powerpoint/2010/main" val="1412006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68BBEB-D502-4088-B36C-3926A2165889}"/>
              </a:ext>
            </a:extLst>
          </p:cNvPr>
          <p:cNvSpPr>
            <a:spLocks noGrp="1"/>
          </p:cNvSpPr>
          <p:nvPr>
            <p:ph type="title"/>
          </p:nvPr>
        </p:nvSpPr>
        <p:spPr/>
        <p:txBody>
          <a:bodyPr/>
          <a:lstStyle/>
          <a:p>
            <a:r>
              <a:rPr lang="en-US" dirty="0"/>
              <a:t>Final Notes</a:t>
            </a:r>
          </a:p>
        </p:txBody>
      </p:sp>
      <p:sp>
        <p:nvSpPr>
          <p:cNvPr id="3" name="Content Placeholder 2">
            <a:extLst>
              <a:ext uri="{FF2B5EF4-FFF2-40B4-BE49-F238E27FC236}">
                <a16:creationId xmlns="" xmlns:a16="http://schemas.microsoft.com/office/drawing/2014/main" id="{B3D5DAA8-BCD1-4AF6-9ECE-20CE7D8CDBF7}"/>
              </a:ext>
            </a:extLst>
          </p:cNvPr>
          <p:cNvSpPr>
            <a:spLocks noGrp="1"/>
          </p:cNvSpPr>
          <p:nvPr>
            <p:ph idx="1"/>
          </p:nvPr>
        </p:nvSpPr>
        <p:spPr>
          <a:xfrm>
            <a:off x="677334" y="1931988"/>
            <a:ext cx="8596668" cy="3880773"/>
          </a:xfrm>
        </p:spPr>
        <p:txBody>
          <a:bodyPr>
            <a:noAutofit/>
          </a:bodyPr>
          <a:lstStyle/>
          <a:p>
            <a:pPr>
              <a:buFont typeface="Courier New" charset="0"/>
              <a:buChar char="o"/>
            </a:pPr>
            <a:r>
              <a:rPr lang="en-US" sz="2800" dirty="0"/>
              <a:t>Printed 8-page project summary is available </a:t>
            </a:r>
            <a:r>
              <a:rPr lang="en-US" sz="2800" dirty="0">
                <a:hlinkClick r:id="rId2"/>
              </a:rPr>
              <a:t>https://www.ifpri.org/publication/climate-change-and-agriculture-central-america-and-andean-region</a:t>
            </a:r>
            <a:r>
              <a:rPr lang="en-US" sz="2800" dirty="0"/>
              <a:t> or go to </a:t>
            </a:r>
            <a:r>
              <a:rPr lang="en-US" sz="2800" dirty="0">
                <a:hlinkClick r:id="rId3"/>
              </a:rPr>
              <a:t>ifpri.org</a:t>
            </a:r>
            <a:r>
              <a:rPr lang="en-US" sz="2800" dirty="0"/>
              <a:t> and search “climate change Central America”</a:t>
            </a:r>
          </a:p>
          <a:p>
            <a:pPr>
              <a:buFont typeface="Courier New" charset="0"/>
              <a:buChar char="o"/>
            </a:pPr>
            <a:r>
              <a:rPr lang="en-US" sz="2800" dirty="0"/>
              <a:t>Detailed country reports (70 to 100 pages each) are being published, and should be online by the end of the year </a:t>
            </a:r>
            <a:r>
              <a:rPr lang="en-US" sz="2800" dirty="0">
                <a:hlinkClick r:id="rId4"/>
              </a:rPr>
              <a:t>https://www.ifpri.org/country/central-america</a:t>
            </a:r>
            <a:r>
              <a:rPr lang="en-US" sz="2800" dirty="0"/>
              <a:t> </a:t>
            </a:r>
          </a:p>
        </p:txBody>
      </p:sp>
    </p:spTree>
    <p:extLst>
      <p:ext uri="{BB962C8B-B14F-4D97-AF65-F5344CB8AC3E}">
        <p14:creationId xmlns:p14="http://schemas.microsoft.com/office/powerpoint/2010/main" val="1899114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50704" y="3501792"/>
            <a:ext cx="6172200" cy="1073274"/>
          </a:xfrm>
        </p:spPr>
        <p:txBody>
          <a:bodyPr>
            <a:normAutofit fontScale="90000"/>
          </a:bodyPr>
          <a:lstStyle/>
          <a:p>
            <a:r>
              <a:rPr lang="en-US" dirty="0">
                <a:solidFill>
                  <a:schemeClr val="tx1"/>
                </a:solidFill>
              </a:rPr>
              <a:t>“</a:t>
            </a:r>
            <a:r>
              <a:rPr lang="en-US" i="1" dirty="0">
                <a:solidFill>
                  <a:schemeClr val="tx1"/>
                </a:solidFill>
              </a:rPr>
              <a:t>Science and Policy Coming Together for a sustainable contribution of agriculture to the Nationally Determined Contributions (NDCs) &amp; National Adaptation Plans”</a:t>
            </a:r>
            <a:br>
              <a:rPr lang="en-US" i="1" dirty="0">
                <a:solidFill>
                  <a:schemeClr val="tx1"/>
                </a:solidFill>
              </a:rPr>
            </a:br>
            <a:r>
              <a:rPr lang="en-US" i="1" dirty="0">
                <a:solidFill>
                  <a:schemeClr val="tx1"/>
                </a:solidFill>
              </a:rPr>
              <a:t/>
            </a:r>
            <a:br>
              <a:rPr lang="en-US" i="1" dirty="0">
                <a:solidFill>
                  <a:schemeClr val="tx1"/>
                </a:solidFill>
              </a:rPr>
            </a:br>
            <a:r>
              <a:rPr lang="en-US" i="1" dirty="0">
                <a:solidFill>
                  <a:schemeClr val="tx1"/>
                </a:solidFill>
              </a:rPr>
              <a:t>Contribución de la agricultura al NDC de Chile </a:t>
            </a:r>
            <a:br>
              <a:rPr lang="en-US" i="1" dirty="0">
                <a:solidFill>
                  <a:schemeClr val="tx1"/>
                </a:solidFill>
              </a:rPr>
            </a:br>
            <a:r>
              <a:rPr lang="en-US" i="1" dirty="0">
                <a:solidFill>
                  <a:schemeClr val="tx1"/>
                </a:solidFill>
              </a:rPr>
              <a:t/>
            </a:r>
            <a:br>
              <a:rPr lang="en-US" i="1" dirty="0">
                <a:solidFill>
                  <a:schemeClr val="tx1"/>
                </a:solidFill>
              </a:rPr>
            </a:br>
            <a:r>
              <a:rPr lang="en-US" i="1" dirty="0">
                <a:solidFill>
                  <a:schemeClr val="tx1"/>
                </a:solidFill>
              </a:rPr>
              <a:t/>
            </a:r>
            <a:br>
              <a:rPr lang="en-US" i="1" dirty="0">
                <a:solidFill>
                  <a:schemeClr val="tx1"/>
                </a:solidFill>
              </a:rPr>
            </a:br>
            <a:endParaRPr lang="es-CL" sz="3200" dirty="0">
              <a:solidFill>
                <a:schemeClr val="tx1"/>
              </a:solidFill>
            </a:endParaRPr>
          </a:p>
        </p:txBody>
      </p:sp>
      <p:sp>
        <p:nvSpPr>
          <p:cNvPr id="4" name="2 Marcador de contenido">
            <a:extLst>
              <a:ext uri="{FF2B5EF4-FFF2-40B4-BE49-F238E27FC236}">
                <a16:creationId xmlns="" xmlns:a16="http://schemas.microsoft.com/office/drawing/2014/main" id="{804020C4-8950-472A-8E43-F2A2B22146DD}"/>
              </a:ext>
            </a:extLst>
          </p:cNvPr>
          <p:cNvSpPr txBox="1">
            <a:spLocks/>
          </p:cNvSpPr>
          <p:nvPr/>
        </p:nvSpPr>
        <p:spPr>
          <a:xfrm>
            <a:off x="6231360" y="5840434"/>
            <a:ext cx="3583087" cy="720080"/>
          </a:xfrm>
          <a:prstGeom prst="rect">
            <a:avLst/>
          </a:prstGeom>
        </p:spPr>
        <p:txBody>
          <a:bodyPr vert="horz" lIns="91440" tIns="45720" rIns="91440" bIns="45720" rtlCol="0" anchor="ctr">
            <a:noAutofit/>
          </a:bodyPr>
          <a:lstStyle>
            <a:lvl1pPr marL="0" indent="0" algn="ctr" defTabSz="514350" rtl="0" eaLnBrk="1" latinLnBrk="0" hangingPunct="1">
              <a:lnSpc>
                <a:spcPct val="90000"/>
              </a:lnSpc>
              <a:spcBef>
                <a:spcPts val="563"/>
              </a:spcBef>
              <a:buFontTx/>
              <a:buNone/>
              <a:defRPr sz="1800" b="1" kern="1200">
                <a:solidFill>
                  <a:schemeClr val="bg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lvl="0">
              <a:defRPr/>
            </a:pPr>
            <a:r>
              <a:rPr lang="en-US" b="0" dirty="0">
                <a:solidFill>
                  <a:schemeClr val="tx1"/>
                </a:solidFill>
              </a:rPr>
              <a:t>4 Diciembre 2018 </a:t>
            </a:r>
            <a:br>
              <a:rPr lang="en-US" b="0" dirty="0">
                <a:solidFill>
                  <a:schemeClr val="tx1"/>
                </a:solidFill>
              </a:rPr>
            </a:br>
            <a:r>
              <a:rPr lang="en-US" b="0" dirty="0">
                <a:solidFill>
                  <a:schemeClr val="tx1"/>
                </a:solidFill>
              </a:rPr>
              <a:t> COP24 </a:t>
            </a:r>
            <a:br>
              <a:rPr lang="en-US" b="0" dirty="0">
                <a:solidFill>
                  <a:schemeClr val="tx1"/>
                </a:solidFill>
              </a:rPr>
            </a:br>
            <a:r>
              <a:rPr lang="en-US" b="0" dirty="0">
                <a:solidFill>
                  <a:schemeClr val="tx1"/>
                </a:solidFill>
              </a:rPr>
              <a:t> Katowice, Polonia</a:t>
            </a:r>
            <a:endParaRPr lang="es-ES" b="0" dirty="0">
              <a:solidFill>
                <a:prstClr val="black"/>
              </a:solidFill>
              <a:latin typeface="Calibri" panose="020F0502020204030204"/>
            </a:endParaRPr>
          </a:p>
        </p:txBody>
      </p:sp>
    </p:spTree>
    <p:extLst>
      <p:ext uri="{BB962C8B-B14F-4D97-AF65-F5344CB8AC3E}">
        <p14:creationId xmlns:p14="http://schemas.microsoft.com/office/powerpoint/2010/main" val="1745663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114E58B-0FB4-4F7F-B52C-0E60253C1C22}"/>
              </a:ext>
            </a:extLst>
          </p:cNvPr>
          <p:cNvSpPr>
            <a:spLocks noGrp="1"/>
          </p:cNvSpPr>
          <p:nvPr>
            <p:ph type="title"/>
          </p:nvPr>
        </p:nvSpPr>
        <p:spPr>
          <a:xfrm>
            <a:off x="885281" y="629267"/>
            <a:ext cx="2738601" cy="1676603"/>
          </a:xfrm>
        </p:spPr>
        <p:txBody>
          <a:bodyPr>
            <a:normAutofit/>
          </a:bodyPr>
          <a:lstStyle/>
          <a:p>
            <a:r>
              <a:rPr lang="es-CL"/>
              <a:t>3 Pilares</a:t>
            </a:r>
          </a:p>
        </p:txBody>
      </p:sp>
      <p:sp>
        <p:nvSpPr>
          <p:cNvPr id="3" name="Marcador de contenido 2">
            <a:extLst>
              <a:ext uri="{FF2B5EF4-FFF2-40B4-BE49-F238E27FC236}">
                <a16:creationId xmlns="" xmlns:a16="http://schemas.microsoft.com/office/drawing/2014/main" id="{0A3BA336-BF2E-4095-9531-643FAF4F340E}"/>
              </a:ext>
            </a:extLst>
          </p:cNvPr>
          <p:cNvSpPr>
            <a:spLocks noGrp="1"/>
          </p:cNvSpPr>
          <p:nvPr>
            <p:ph idx="1"/>
          </p:nvPr>
        </p:nvSpPr>
        <p:spPr>
          <a:xfrm>
            <a:off x="1588666" y="1717432"/>
            <a:ext cx="2738599" cy="3785419"/>
          </a:xfrm>
        </p:spPr>
        <p:txBody>
          <a:bodyPr>
            <a:normAutofit/>
          </a:bodyPr>
          <a:lstStyle/>
          <a:p>
            <a:r>
              <a:rPr lang="es-CL" b="1"/>
              <a:t>Mitigación</a:t>
            </a:r>
          </a:p>
          <a:p>
            <a:r>
              <a:rPr lang="es-CL" b="1"/>
              <a:t>Adaptación</a:t>
            </a:r>
          </a:p>
          <a:p>
            <a:r>
              <a:rPr lang="es-CL" b="1"/>
              <a:t>Apoyo transversal para la acción climática</a:t>
            </a:r>
          </a:p>
          <a:p>
            <a:pPr>
              <a:buFont typeface="Wingdings" panose="05000000000000000000" pitchFamily="2" charset="2"/>
              <a:buChar char="v"/>
            </a:pPr>
            <a:r>
              <a:rPr lang="es-CL" sz="1600"/>
              <a:t>    Creación de capacidades,       </a:t>
            </a:r>
          </a:p>
          <a:p>
            <a:pPr>
              <a:buFont typeface="Wingdings" panose="05000000000000000000" pitchFamily="2" charset="2"/>
              <a:buChar char="v"/>
            </a:pPr>
            <a:r>
              <a:rPr lang="es-CL" sz="1600"/>
              <a:t>    Transferencia tecnológica</a:t>
            </a:r>
          </a:p>
          <a:p>
            <a:pPr>
              <a:buFont typeface="Wingdings" panose="05000000000000000000" pitchFamily="2" charset="2"/>
              <a:buChar char="v"/>
            </a:pPr>
            <a:r>
              <a:rPr lang="es-CL" sz="1600"/>
              <a:t>    Financiamiento</a:t>
            </a:r>
          </a:p>
          <a:p>
            <a:endParaRPr lang="es-CL"/>
          </a:p>
        </p:txBody>
      </p:sp>
      <p:pic>
        <p:nvPicPr>
          <p:cNvPr id="4" name="Picture 2">
            <a:extLst>
              <a:ext uri="{FF2B5EF4-FFF2-40B4-BE49-F238E27FC236}">
                <a16:creationId xmlns="" xmlns:a16="http://schemas.microsoft.com/office/drawing/2014/main" id="{2007AE6E-316B-429E-B47E-AD0044D02662}"/>
              </a:ext>
            </a:extLst>
          </p:cNvPr>
          <p:cNvPicPr>
            <a:picLocks noGrp="1" noChangeAspect="1" noChangeArrowheads="1"/>
          </p:cNvPicPr>
          <p:nvPr>
            <p:ph sz="half" idx="1"/>
          </p:nvPr>
        </p:nvPicPr>
        <p:blipFill rotWithShape="1">
          <a:blip r:embed="rId2" cstate="hqprint">
            <a:extLst>
              <a:ext uri="{28A0092B-C50C-407E-A947-70E740481C1C}">
                <a14:useLocalDpi xmlns:a14="http://schemas.microsoft.com/office/drawing/2010/main"/>
              </a:ext>
            </a:extLst>
          </a:blip>
          <a:srcRect r="-2" b="6475"/>
          <a:stretch/>
        </p:blipFill>
        <p:spPr bwMode="auto">
          <a:xfrm rot="21600000">
            <a:off x="5003292" y="10"/>
            <a:ext cx="5664708"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a:extLst>
              <a:ext uri="{FF2B5EF4-FFF2-40B4-BE49-F238E27FC236}">
                <a16:creationId xmlns="" xmlns:a16="http://schemas.microsoft.com/office/drawing/2014/main" id="{95EB7DEB-38EF-4625-B06C-A0E98F9359D8}"/>
              </a:ext>
            </a:extLst>
          </p:cNvPr>
          <p:cNvSpPr/>
          <p:nvPr/>
        </p:nvSpPr>
        <p:spPr>
          <a:xfrm>
            <a:off x="1297396" y="6066066"/>
            <a:ext cx="3117793" cy="646331"/>
          </a:xfrm>
          <a:prstGeom prst="rect">
            <a:avLst/>
          </a:prstGeom>
        </p:spPr>
        <p:txBody>
          <a:bodyPr wrap="square">
            <a:spAutoFit/>
          </a:bodyPr>
          <a:lstStyle/>
          <a:p>
            <a:r>
              <a:rPr lang="es-CL" sz="1200"/>
              <a:t>http://www4.unfccc.int/Submissions/INDC/Published%20Documents/Chile/1/Chile%20INDC%20FINAL.pdf</a:t>
            </a:r>
          </a:p>
        </p:txBody>
      </p:sp>
    </p:spTree>
    <p:extLst>
      <p:ext uri="{BB962C8B-B14F-4D97-AF65-F5344CB8AC3E}">
        <p14:creationId xmlns:p14="http://schemas.microsoft.com/office/powerpoint/2010/main" val="45198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ángulo 39"/>
          <p:cNvSpPr/>
          <p:nvPr/>
        </p:nvSpPr>
        <p:spPr>
          <a:xfrm>
            <a:off x="6375511" y="3689839"/>
            <a:ext cx="3842332" cy="2189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_tradnl" sz="1350" dirty="0">
              <a:solidFill>
                <a:prstClr val="white"/>
              </a:solidFill>
              <a:latin typeface="Calibri"/>
            </a:endParaRPr>
          </a:p>
        </p:txBody>
      </p:sp>
      <p:sp>
        <p:nvSpPr>
          <p:cNvPr id="41" name="Rectángulo 40"/>
          <p:cNvSpPr/>
          <p:nvPr/>
        </p:nvSpPr>
        <p:spPr>
          <a:xfrm>
            <a:off x="6443602" y="3796522"/>
            <a:ext cx="3842332" cy="2024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_tradnl" sz="1350" dirty="0">
              <a:solidFill>
                <a:prstClr val="white"/>
              </a:solidFill>
              <a:latin typeface="Calibri"/>
            </a:endParaRPr>
          </a:p>
        </p:txBody>
      </p:sp>
      <p:sp>
        <p:nvSpPr>
          <p:cNvPr id="38" name="Rectángulo 37"/>
          <p:cNvSpPr/>
          <p:nvPr/>
        </p:nvSpPr>
        <p:spPr>
          <a:xfrm>
            <a:off x="1939392" y="3689839"/>
            <a:ext cx="3842332" cy="21897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_tradnl" sz="1350" dirty="0">
              <a:solidFill>
                <a:prstClr val="white"/>
              </a:solidFill>
              <a:latin typeface="Calibri"/>
            </a:endParaRPr>
          </a:p>
        </p:txBody>
      </p:sp>
      <p:sp>
        <p:nvSpPr>
          <p:cNvPr id="39" name="Rectángulo 38"/>
          <p:cNvSpPr/>
          <p:nvPr/>
        </p:nvSpPr>
        <p:spPr>
          <a:xfrm>
            <a:off x="2007483" y="3796524"/>
            <a:ext cx="3842332" cy="2024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_tradnl" sz="1350" dirty="0">
              <a:solidFill>
                <a:prstClr val="white"/>
              </a:solidFill>
              <a:latin typeface="Calibri"/>
            </a:endParaRPr>
          </a:p>
        </p:txBody>
      </p:sp>
      <p:cxnSp>
        <p:nvCxnSpPr>
          <p:cNvPr id="17" name="Conector recto 16"/>
          <p:cNvCxnSpPr/>
          <p:nvPr/>
        </p:nvCxnSpPr>
        <p:spPr>
          <a:xfrm>
            <a:off x="1842656" y="2739988"/>
            <a:ext cx="10390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1787235" y="2795401"/>
            <a:ext cx="8498699" cy="369332"/>
          </a:xfrm>
          <a:prstGeom prst="rect">
            <a:avLst/>
          </a:prstGeom>
          <a:noFill/>
        </p:spPr>
        <p:txBody>
          <a:bodyPr wrap="square" rtlCol="0">
            <a:spAutoFit/>
          </a:bodyPr>
          <a:lstStyle/>
          <a:p>
            <a:pPr defTabSz="685800"/>
            <a:r>
              <a:rPr lang="es-ES" b="1" dirty="0">
                <a:solidFill>
                  <a:srgbClr val="279EAE"/>
                </a:solidFill>
                <a:latin typeface="Calibri"/>
              </a:rPr>
              <a:t>Contribución Nacional Determinada de Chile en Materia de Mitigación (INDC)</a:t>
            </a:r>
            <a:endParaRPr lang="es-ES_tradnl" b="1" dirty="0">
              <a:solidFill>
                <a:srgbClr val="279EAE"/>
              </a:solidFill>
              <a:latin typeface="Calibri"/>
            </a:endParaRPr>
          </a:p>
        </p:txBody>
      </p:sp>
      <p:sp>
        <p:nvSpPr>
          <p:cNvPr id="19" name="CuadroTexto 18"/>
          <p:cNvSpPr txBox="1"/>
          <p:nvPr/>
        </p:nvSpPr>
        <p:spPr>
          <a:xfrm>
            <a:off x="2122375" y="3858842"/>
            <a:ext cx="3612551" cy="1015663"/>
          </a:xfrm>
          <a:prstGeom prst="rect">
            <a:avLst/>
          </a:prstGeom>
          <a:noFill/>
        </p:spPr>
        <p:txBody>
          <a:bodyPr wrap="square" rtlCol="0">
            <a:spAutoFit/>
          </a:bodyPr>
          <a:lstStyle/>
          <a:p>
            <a:pPr algn="just" defTabSz="685800"/>
            <a:r>
              <a:rPr lang="es-CL" sz="1200">
                <a:solidFill>
                  <a:prstClr val="black"/>
                </a:solidFill>
                <a:latin typeface="Calibri"/>
              </a:rPr>
              <a:t>Chile se compromete al 2030, a reducir sus emisiones de CO</a:t>
            </a:r>
            <a:r>
              <a:rPr lang="es-CL" sz="1200" baseline="-25000">
                <a:solidFill>
                  <a:prstClr val="black"/>
                </a:solidFill>
                <a:latin typeface="Calibri"/>
              </a:rPr>
              <a:t>2</a:t>
            </a:r>
            <a:r>
              <a:rPr lang="es-CL" sz="1200">
                <a:solidFill>
                  <a:prstClr val="black"/>
                </a:solidFill>
                <a:latin typeface="Calibri"/>
              </a:rPr>
              <a:t> por unidad de PIB en un 30 % con respecto al nivel alcanzado en 2007, considerando un crecimiento económico futuro que le permita implementar las medidas adecuadas para alcanzar este compromiso</a:t>
            </a:r>
            <a:r>
              <a:rPr lang="es-CL" sz="1200" i="1">
                <a:solidFill>
                  <a:prstClr val="black"/>
                </a:solidFill>
                <a:latin typeface="Calibri"/>
              </a:rPr>
              <a:t>*</a:t>
            </a:r>
            <a:r>
              <a:rPr lang="es-CL" sz="1200">
                <a:solidFill>
                  <a:prstClr val="black"/>
                </a:solidFill>
                <a:latin typeface="Calibri"/>
              </a:rPr>
              <a:t>.</a:t>
            </a:r>
          </a:p>
        </p:txBody>
      </p:sp>
      <p:sp>
        <p:nvSpPr>
          <p:cNvPr id="28" name="CuadroTexto 27"/>
          <p:cNvSpPr txBox="1"/>
          <p:nvPr/>
        </p:nvSpPr>
        <p:spPr>
          <a:xfrm>
            <a:off x="6558494" y="3858840"/>
            <a:ext cx="3612551" cy="1569660"/>
          </a:xfrm>
          <a:prstGeom prst="rect">
            <a:avLst/>
          </a:prstGeom>
          <a:noFill/>
        </p:spPr>
        <p:txBody>
          <a:bodyPr wrap="square" rtlCol="0">
            <a:spAutoFit/>
          </a:bodyPr>
          <a:lstStyle/>
          <a:p>
            <a:pPr algn="just" defTabSz="685800"/>
            <a:r>
              <a:rPr lang="es-CL" sz="1200">
                <a:solidFill>
                  <a:prstClr val="black"/>
                </a:solidFill>
                <a:latin typeface="Calibri"/>
              </a:rPr>
              <a:t>Adicionalmente, y condicionado a la obtención de aportes internacionales, el país se compromete al 2030, a aumentar su reducción de emisiones de CO</a:t>
            </a:r>
            <a:r>
              <a:rPr lang="es-CL" sz="1200" baseline="-25000">
                <a:solidFill>
                  <a:prstClr val="black"/>
                </a:solidFill>
                <a:latin typeface="Calibri"/>
              </a:rPr>
              <a:t>2</a:t>
            </a:r>
            <a:r>
              <a:rPr lang="es-CL" sz="1200">
                <a:solidFill>
                  <a:prstClr val="black"/>
                </a:solidFill>
                <a:latin typeface="Calibri"/>
              </a:rPr>
              <a:t> por unidad de PIB hasta alcanzar una disminución entre 35 % a 45 % con respecto al nivel alcanzado en 2007, considerando, a la vez, un crecimiento económico futuro que le permita implementar las medidas adecuadas para alcanzar este compromiso.</a:t>
            </a:r>
          </a:p>
        </p:txBody>
      </p:sp>
      <p:sp>
        <p:nvSpPr>
          <p:cNvPr id="31" name="CuadroTexto 30"/>
          <p:cNvSpPr txBox="1"/>
          <p:nvPr/>
        </p:nvSpPr>
        <p:spPr>
          <a:xfrm>
            <a:off x="1842656" y="3246712"/>
            <a:ext cx="2776238" cy="323165"/>
          </a:xfrm>
          <a:prstGeom prst="rect">
            <a:avLst/>
          </a:prstGeom>
          <a:noFill/>
        </p:spPr>
        <p:txBody>
          <a:bodyPr wrap="square" rtlCol="0">
            <a:spAutoFit/>
          </a:bodyPr>
          <a:lstStyle/>
          <a:p>
            <a:pPr defTabSz="685800"/>
            <a:r>
              <a:rPr lang="es-ES" sz="1500" b="1" dirty="0">
                <a:solidFill>
                  <a:srgbClr val="279EAE"/>
                </a:solidFill>
                <a:latin typeface="Calibri" charset="0"/>
                <a:ea typeface="Calibri" charset="0"/>
                <a:cs typeface="Calibri" charset="0"/>
              </a:rPr>
              <a:t>Meta Intensidad de Emisiones</a:t>
            </a:r>
            <a:endParaRPr lang="es-MX" sz="1500" b="1">
              <a:solidFill>
                <a:srgbClr val="279EAE"/>
              </a:solidFill>
              <a:latin typeface="Calibri" charset="0"/>
              <a:ea typeface="Calibri" charset="0"/>
              <a:cs typeface="Calibri" charset="0"/>
            </a:endParaRPr>
          </a:p>
        </p:txBody>
      </p:sp>
      <p:grpSp>
        <p:nvGrpSpPr>
          <p:cNvPr id="5" name="Agrupar 4"/>
          <p:cNvGrpSpPr/>
          <p:nvPr/>
        </p:nvGrpSpPr>
        <p:grpSpPr>
          <a:xfrm>
            <a:off x="4968571" y="5396327"/>
            <a:ext cx="777850" cy="737616"/>
            <a:chOff x="1500838" y="2134994"/>
            <a:chExt cx="1252736" cy="1187940"/>
          </a:xfrm>
        </p:grpSpPr>
        <p:pic>
          <p:nvPicPr>
            <p:cNvPr id="2" name="Imagen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0838" y="2134994"/>
              <a:ext cx="1252736" cy="1187940"/>
            </a:xfrm>
            <a:prstGeom prst="rect">
              <a:avLst/>
            </a:prstGeom>
          </p:spPr>
        </p:pic>
        <p:sp>
          <p:nvSpPr>
            <p:cNvPr id="34" name="CuadroTexto 33"/>
            <p:cNvSpPr txBox="1"/>
            <p:nvPr/>
          </p:nvSpPr>
          <p:spPr>
            <a:xfrm>
              <a:off x="1882993" y="2413188"/>
              <a:ext cx="557382" cy="594814"/>
            </a:xfrm>
            <a:prstGeom prst="rect">
              <a:avLst/>
            </a:prstGeom>
            <a:noFill/>
          </p:spPr>
          <p:txBody>
            <a:bodyPr wrap="square" rtlCol="0">
              <a:spAutoFit/>
            </a:bodyPr>
            <a:lstStyle/>
            <a:p>
              <a:pPr defTabSz="685800"/>
              <a:r>
                <a:rPr lang="es-ES" b="1" dirty="0">
                  <a:solidFill>
                    <a:prstClr val="white"/>
                  </a:solidFill>
                  <a:latin typeface="Calibri"/>
                </a:rPr>
                <a:t>1</a:t>
              </a:r>
              <a:endParaRPr lang="es-ES_tradnl" b="1" dirty="0">
                <a:solidFill>
                  <a:prstClr val="white"/>
                </a:solidFill>
                <a:latin typeface="Calibri"/>
              </a:endParaRPr>
            </a:p>
          </p:txBody>
        </p:sp>
      </p:grpSp>
      <p:grpSp>
        <p:nvGrpSpPr>
          <p:cNvPr id="10" name="Agrupar 9"/>
          <p:cNvGrpSpPr/>
          <p:nvPr/>
        </p:nvGrpSpPr>
        <p:grpSpPr>
          <a:xfrm>
            <a:off x="9392363" y="5452379"/>
            <a:ext cx="777850" cy="737616"/>
            <a:chOff x="5939909" y="2134994"/>
            <a:chExt cx="1252736" cy="1187940"/>
          </a:xfrm>
        </p:grpSpPr>
        <p:pic>
          <p:nvPicPr>
            <p:cNvPr id="4" name="Imagen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9909" y="2134994"/>
              <a:ext cx="1252736" cy="1187940"/>
            </a:xfrm>
            <a:prstGeom prst="rect">
              <a:avLst/>
            </a:prstGeom>
          </p:spPr>
        </p:pic>
        <p:sp>
          <p:nvSpPr>
            <p:cNvPr id="35" name="CuadroTexto 34"/>
            <p:cNvSpPr txBox="1"/>
            <p:nvPr/>
          </p:nvSpPr>
          <p:spPr>
            <a:xfrm>
              <a:off x="6326040" y="2432068"/>
              <a:ext cx="557382" cy="594814"/>
            </a:xfrm>
            <a:prstGeom prst="rect">
              <a:avLst/>
            </a:prstGeom>
            <a:noFill/>
          </p:spPr>
          <p:txBody>
            <a:bodyPr wrap="square" rtlCol="0">
              <a:spAutoFit/>
            </a:bodyPr>
            <a:lstStyle/>
            <a:p>
              <a:pPr defTabSz="685800"/>
              <a:r>
                <a:rPr lang="es-ES" b="1" dirty="0">
                  <a:solidFill>
                    <a:prstClr val="white"/>
                  </a:solidFill>
                  <a:latin typeface="Calibri"/>
                </a:rPr>
                <a:t>2</a:t>
              </a:r>
              <a:endParaRPr lang="es-ES_tradnl" b="1" dirty="0">
                <a:solidFill>
                  <a:prstClr val="white"/>
                </a:solidFill>
                <a:latin typeface="Calibri"/>
              </a:endParaRPr>
            </a:p>
          </p:txBody>
        </p:sp>
      </p:grpSp>
      <p:pic>
        <p:nvPicPr>
          <p:cNvPr id="22" name="Imagen 2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24000" y="571502"/>
            <a:ext cx="9144000" cy="1984663"/>
          </a:xfrm>
          <a:prstGeom prst="rect">
            <a:avLst/>
          </a:prstGeom>
        </p:spPr>
      </p:pic>
    </p:spTree>
    <p:extLst>
      <p:ext uri="{BB962C8B-B14F-4D97-AF65-F5344CB8AC3E}">
        <p14:creationId xmlns:p14="http://schemas.microsoft.com/office/powerpoint/2010/main" val="868185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57" y="328246"/>
            <a:ext cx="8596668" cy="1320800"/>
          </a:xfrm>
        </p:spPr>
        <p:txBody>
          <a:bodyPr/>
          <a:lstStyle/>
          <a:p>
            <a:pPr algn="ctr"/>
            <a:r>
              <a:rPr lang="en-US" dirty="0" smtClean="0"/>
              <a:t>Agenda</a:t>
            </a:r>
            <a:endParaRPr lang="en-US" dirty="0"/>
          </a:p>
        </p:txBody>
      </p:sp>
      <p:sp>
        <p:nvSpPr>
          <p:cNvPr id="3" name="Content Placeholder 2"/>
          <p:cNvSpPr>
            <a:spLocks noGrp="1"/>
          </p:cNvSpPr>
          <p:nvPr>
            <p:ph idx="1"/>
          </p:nvPr>
        </p:nvSpPr>
        <p:spPr>
          <a:xfrm>
            <a:off x="206004" y="1445847"/>
            <a:ext cx="9785512" cy="3880773"/>
          </a:xfrm>
        </p:spPr>
        <p:txBody>
          <a:bodyPr>
            <a:noAutofit/>
          </a:bodyPr>
          <a:lstStyle/>
          <a:p>
            <a:pPr>
              <a:buFont typeface="Courier New" charset="0"/>
              <a:buChar char="o"/>
            </a:pPr>
            <a:r>
              <a:rPr lang="en-US" sz="2400" dirty="0" smtClean="0"/>
              <a:t>Welcome &amp; Introductions: Allison Chatrchyan, Cornell University</a:t>
            </a:r>
          </a:p>
          <a:p>
            <a:pPr lvl="1">
              <a:buFont typeface="Courier New" charset="0"/>
              <a:buChar char="o"/>
            </a:pPr>
            <a:r>
              <a:rPr lang="en-US" sz="2200" i="1" dirty="0" smtClean="0"/>
              <a:t>Tim Thomas: IFPRI</a:t>
            </a:r>
            <a:r>
              <a:rPr lang="en-US" sz="2200" i="1" dirty="0"/>
              <a:t>, Washington, </a:t>
            </a:r>
            <a:r>
              <a:rPr lang="en-US" sz="2200" i="1" dirty="0" smtClean="0"/>
              <a:t>DC</a:t>
            </a:r>
          </a:p>
          <a:p>
            <a:pPr lvl="1">
              <a:buFont typeface="Courier New" charset="0"/>
              <a:buChar char="o"/>
            </a:pPr>
            <a:r>
              <a:rPr lang="en-US" sz="2200" i="1" dirty="0" smtClean="0"/>
              <a:t>Angelina </a:t>
            </a:r>
            <a:r>
              <a:rPr lang="en-US" sz="2200" i="1" dirty="0"/>
              <a:t>Espinoza, Ministry of Agriculture, </a:t>
            </a:r>
            <a:r>
              <a:rPr lang="en-US" sz="2200" i="1" dirty="0" smtClean="0"/>
              <a:t>Chile</a:t>
            </a:r>
          </a:p>
          <a:p>
            <a:pPr lvl="1">
              <a:buFont typeface="Courier New" charset="0"/>
              <a:buChar char="o"/>
            </a:pPr>
            <a:r>
              <a:rPr lang="en-US" sz="2200" i="1" dirty="0" smtClean="0"/>
              <a:t>Carolina Balian, Ministry of Agriculture</a:t>
            </a:r>
            <a:endParaRPr lang="en-US" sz="2200" i="1" dirty="0"/>
          </a:p>
          <a:p>
            <a:pPr lvl="1">
              <a:buFont typeface="Courier New" charset="0"/>
              <a:buChar char="o"/>
            </a:pPr>
            <a:r>
              <a:rPr lang="en-US" sz="2200" i="1" dirty="0" smtClean="0"/>
              <a:t>Diana </a:t>
            </a:r>
            <a:r>
              <a:rPr lang="en-US" sz="2200" i="1" dirty="0"/>
              <a:t>Harutyunyan, UNDP Climate Change Program, </a:t>
            </a:r>
            <a:r>
              <a:rPr lang="en-US" sz="2200" i="1" dirty="0" smtClean="0"/>
              <a:t>Armenia</a:t>
            </a:r>
          </a:p>
          <a:p>
            <a:pPr lvl="1">
              <a:buFont typeface="Courier New" charset="0"/>
              <a:buChar char="o"/>
            </a:pPr>
            <a:r>
              <a:rPr lang="en-US" sz="2200" i="1" dirty="0" smtClean="0"/>
              <a:t>Catherine </a:t>
            </a:r>
            <a:r>
              <a:rPr lang="en-US" sz="2200" i="1" dirty="0"/>
              <a:t>Mungai, CCAFS East </a:t>
            </a:r>
            <a:r>
              <a:rPr lang="en-US" sz="2200" i="1" dirty="0" smtClean="0"/>
              <a:t>Africa</a:t>
            </a:r>
          </a:p>
          <a:p>
            <a:pPr lvl="1">
              <a:buFont typeface="Courier New" charset="0"/>
              <a:buChar char="o"/>
            </a:pPr>
            <a:r>
              <a:rPr lang="en-US" sz="2200" i="1" dirty="0" smtClean="0"/>
              <a:t>Allison </a:t>
            </a:r>
            <a:r>
              <a:rPr lang="en-US" sz="2200" i="1" dirty="0"/>
              <a:t>Chatrchyan, Cornell </a:t>
            </a:r>
            <a:r>
              <a:rPr lang="en-US" sz="2200" i="1" dirty="0" smtClean="0"/>
              <a:t>University</a:t>
            </a:r>
          </a:p>
          <a:p>
            <a:pPr>
              <a:buFont typeface="Courier New" charset="0"/>
              <a:buChar char="o"/>
            </a:pPr>
            <a:r>
              <a:rPr lang="en-US" sz="2400" dirty="0" smtClean="0"/>
              <a:t>Questions </a:t>
            </a:r>
            <a:r>
              <a:rPr lang="en-US" sz="2400" dirty="0"/>
              <a:t>and </a:t>
            </a:r>
            <a:r>
              <a:rPr lang="en-US" sz="2400" dirty="0" smtClean="0"/>
              <a:t>Answers and Discussion</a:t>
            </a:r>
            <a:endParaRPr lang="en-US" sz="2400" dirty="0"/>
          </a:p>
          <a:p>
            <a:pPr lvl="1"/>
            <a:endParaRPr lang="en-US" sz="2400" dirty="0" smtClean="0"/>
          </a:p>
          <a:p>
            <a:pPr lvl="1"/>
            <a:endParaRPr lang="en-US" sz="2400" dirty="0"/>
          </a:p>
        </p:txBody>
      </p:sp>
    </p:spTree>
    <p:extLst>
      <p:ext uri="{BB962C8B-B14F-4D97-AF65-F5344CB8AC3E}">
        <p14:creationId xmlns:p14="http://schemas.microsoft.com/office/powerpoint/2010/main" val="102563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p:cNvCxnSpPr/>
          <p:nvPr/>
        </p:nvCxnSpPr>
        <p:spPr>
          <a:xfrm>
            <a:off x="5696197" y="945573"/>
            <a:ext cx="10390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640777" y="1000986"/>
            <a:ext cx="4160449" cy="707886"/>
          </a:xfrm>
          <a:prstGeom prst="rect">
            <a:avLst/>
          </a:prstGeom>
          <a:noFill/>
        </p:spPr>
        <p:txBody>
          <a:bodyPr wrap="square" rtlCol="0">
            <a:spAutoFit/>
          </a:bodyPr>
          <a:lstStyle/>
          <a:p>
            <a:r>
              <a:rPr lang="es-ES" sz="2000" b="1" dirty="0">
                <a:solidFill>
                  <a:srgbClr val="24A5EE"/>
                </a:solidFill>
              </a:rPr>
              <a:t>Compromisos sector silvoagropecuario</a:t>
            </a:r>
            <a:endParaRPr lang="es-ES_tradnl" sz="2000" b="1" dirty="0">
              <a:solidFill>
                <a:srgbClr val="24A5EE"/>
              </a:solidFill>
            </a:endParaRPr>
          </a:p>
        </p:txBody>
      </p:sp>
      <p:sp>
        <p:nvSpPr>
          <p:cNvPr id="3" name="CuadroTexto 2"/>
          <p:cNvSpPr txBox="1"/>
          <p:nvPr/>
        </p:nvSpPr>
        <p:spPr>
          <a:xfrm>
            <a:off x="4062409" y="3712597"/>
            <a:ext cx="5066351" cy="1815882"/>
          </a:xfrm>
          <a:prstGeom prst="rect">
            <a:avLst/>
          </a:prstGeom>
          <a:noFill/>
        </p:spPr>
        <p:txBody>
          <a:bodyPr wrap="square" rtlCol="0">
            <a:spAutoFit/>
          </a:bodyPr>
          <a:lstStyle/>
          <a:p>
            <a:pPr algn="just"/>
            <a:r>
              <a:rPr lang="es-CL" sz="1600"/>
              <a:t>Compromiso de reducción de emisiones asociado al sector Uso de la Tierra, Cambio de Uso de la Tierra y Silvicultura (UTCUTS). Contempla acciones de </a:t>
            </a:r>
            <a:r>
              <a:rPr lang="es-CL" sz="1600" b="1"/>
              <a:t>manejo forestal sustentable en 100.000 hectáreas de bosque nativo y la forestación, principalmente con especies nativas de 100.000 hectáreas</a:t>
            </a:r>
            <a:r>
              <a:rPr lang="es-CL" sz="1600"/>
              <a:t>, metas que se deberían concretar al año 2030. </a:t>
            </a:r>
          </a:p>
        </p:txBody>
      </p:sp>
      <p:sp>
        <p:nvSpPr>
          <p:cNvPr id="12" name="CuadroTexto 11"/>
          <p:cNvSpPr txBox="1"/>
          <p:nvPr/>
        </p:nvSpPr>
        <p:spPr>
          <a:xfrm>
            <a:off x="5640775" y="1989250"/>
            <a:ext cx="4160450" cy="584775"/>
          </a:xfrm>
          <a:prstGeom prst="rect">
            <a:avLst/>
          </a:prstGeom>
          <a:noFill/>
        </p:spPr>
        <p:txBody>
          <a:bodyPr wrap="square" rtlCol="0">
            <a:spAutoFit/>
          </a:bodyPr>
          <a:lstStyle/>
          <a:p>
            <a:r>
              <a:rPr lang="es-CL" sz="1600" b="1">
                <a:solidFill>
                  <a:srgbClr val="29B7EE"/>
                </a:solidFill>
              </a:rPr>
              <a:t>Contribución Nacional Determinada (INDC)</a:t>
            </a:r>
          </a:p>
        </p:txBody>
      </p:sp>
      <p:pic>
        <p:nvPicPr>
          <p:cNvPr id="2" name="Imagen 1">
            <a:extLst>
              <a:ext uri="{FF2B5EF4-FFF2-40B4-BE49-F238E27FC236}">
                <a16:creationId xmlns="" xmlns:a16="http://schemas.microsoft.com/office/drawing/2014/main" id="{D9743109-1460-4F0E-8033-9F2210A1510C}"/>
              </a:ext>
            </a:extLst>
          </p:cNvPr>
          <p:cNvPicPr>
            <a:picLocks noChangeAspect="1"/>
          </p:cNvPicPr>
          <p:nvPr/>
        </p:nvPicPr>
        <p:blipFill>
          <a:blip r:embed="rId2"/>
          <a:stretch>
            <a:fillRect/>
          </a:stretch>
        </p:blipFill>
        <p:spPr>
          <a:xfrm>
            <a:off x="1847528" y="527004"/>
            <a:ext cx="3156733" cy="2363737"/>
          </a:xfrm>
          <a:prstGeom prst="rect">
            <a:avLst/>
          </a:prstGeom>
        </p:spPr>
      </p:pic>
      <p:pic>
        <p:nvPicPr>
          <p:cNvPr id="5" name="Imagen 4">
            <a:extLst>
              <a:ext uri="{FF2B5EF4-FFF2-40B4-BE49-F238E27FC236}">
                <a16:creationId xmlns="" xmlns:a16="http://schemas.microsoft.com/office/drawing/2014/main" id="{28C6486C-2F63-4F12-9EA8-DCCE7638BEFD}"/>
              </a:ext>
            </a:extLst>
          </p:cNvPr>
          <p:cNvPicPr>
            <a:picLocks noChangeAspect="1"/>
          </p:cNvPicPr>
          <p:nvPr/>
        </p:nvPicPr>
        <p:blipFill>
          <a:blip r:embed="rId3"/>
          <a:stretch>
            <a:fillRect/>
          </a:stretch>
        </p:blipFill>
        <p:spPr>
          <a:xfrm>
            <a:off x="1361870" y="3712597"/>
            <a:ext cx="2088232" cy="1556682"/>
          </a:xfrm>
          <a:prstGeom prst="rect">
            <a:avLst/>
          </a:prstGeom>
        </p:spPr>
      </p:pic>
    </p:spTree>
    <p:extLst>
      <p:ext uri="{BB962C8B-B14F-4D97-AF65-F5344CB8AC3E}">
        <p14:creationId xmlns:p14="http://schemas.microsoft.com/office/powerpoint/2010/main" val="158541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C204D32F-6799-4E4D-9081-6582BCABAD79}"/>
              </a:ext>
            </a:extLst>
          </p:cNvPr>
          <p:cNvSpPr>
            <a:spLocks noGrp="1"/>
          </p:cNvSpPr>
          <p:nvPr>
            <p:ph type="title"/>
          </p:nvPr>
        </p:nvSpPr>
        <p:spPr>
          <a:xfrm>
            <a:off x="323026" y="270629"/>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350" dirty="0">
                <a:solidFill>
                  <a:srgbClr val="FFFFFF"/>
                </a:solidFill>
              </a:rPr>
              <a:t>COMPROMISOS Y ACTUALIZACIONES PILAR ADAPTACIÖN</a:t>
            </a:r>
          </a:p>
        </p:txBody>
      </p:sp>
      <p:pic>
        <p:nvPicPr>
          <p:cNvPr id="9" name="Marcador de contenido 8">
            <a:extLst>
              <a:ext uri="{FF2B5EF4-FFF2-40B4-BE49-F238E27FC236}">
                <a16:creationId xmlns="" xmlns:a16="http://schemas.microsoft.com/office/drawing/2014/main" id="{7AAD82DC-F3CA-45AD-AC28-2DF8A1B27091}"/>
              </a:ext>
            </a:extLst>
          </p:cNvPr>
          <p:cNvPicPr>
            <a:picLocks noGrp="1" noChangeAspect="1"/>
          </p:cNvPicPr>
          <p:nvPr>
            <p:ph idx="1"/>
          </p:nvPr>
        </p:nvPicPr>
        <p:blipFill>
          <a:blip r:embed="rId3"/>
          <a:stretch>
            <a:fillRect/>
          </a:stretch>
        </p:blipFill>
        <p:spPr>
          <a:xfrm>
            <a:off x="2848708" y="379159"/>
            <a:ext cx="6651139" cy="4899727"/>
          </a:xfrm>
          <a:prstGeom prst="rect">
            <a:avLst/>
          </a:prstGeom>
        </p:spPr>
      </p:pic>
      <p:pic>
        <p:nvPicPr>
          <p:cNvPr id="11" name="Imagen 10">
            <a:extLst>
              <a:ext uri="{FF2B5EF4-FFF2-40B4-BE49-F238E27FC236}">
                <a16:creationId xmlns="" xmlns:a16="http://schemas.microsoft.com/office/drawing/2014/main" id="{020C1D9D-5BFB-43ED-9EF3-4A9717AF010A}"/>
              </a:ext>
            </a:extLst>
          </p:cNvPr>
          <p:cNvPicPr>
            <a:picLocks noChangeAspect="1"/>
          </p:cNvPicPr>
          <p:nvPr/>
        </p:nvPicPr>
        <p:blipFill>
          <a:blip r:embed="rId4"/>
          <a:stretch>
            <a:fillRect/>
          </a:stretch>
        </p:blipFill>
        <p:spPr>
          <a:xfrm>
            <a:off x="4424344" y="545123"/>
            <a:ext cx="2281190" cy="670938"/>
          </a:xfrm>
          <a:prstGeom prst="rect">
            <a:avLst/>
          </a:prstGeom>
        </p:spPr>
      </p:pic>
      <p:sp>
        <p:nvSpPr>
          <p:cNvPr id="18" name="Rectángulo 17">
            <a:extLst>
              <a:ext uri="{FF2B5EF4-FFF2-40B4-BE49-F238E27FC236}">
                <a16:creationId xmlns="" xmlns:a16="http://schemas.microsoft.com/office/drawing/2014/main" id="{A05A0E58-6A1C-4C35-9795-F200AD9B5337}"/>
              </a:ext>
            </a:extLst>
          </p:cNvPr>
          <p:cNvSpPr/>
          <p:nvPr/>
        </p:nvSpPr>
        <p:spPr>
          <a:xfrm>
            <a:off x="9693279" y="5703564"/>
            <a:ext cx="2541399" cy="1015663"/>
          </a:xfrm>
          <a:prstGeom prst="rect">
            <a:avLst/>
          </a:prstGeom>
        </p:spPr>
        <p:txBody>
          <a:bodyPr wrap="square">
            <a:spAutoFit/>
          </a:bodyPr>
          <a:lstStyle/>
          <a:p>
            <a:r>
              <a:rPr lang="es-CL" sz="1200"/>
              <a:t>Decreto Nº30, del Ministerio de Relaciones Exteriores. Ratificación del Congreso Nacional. </a:t>
            </a:r>
          </a:p>
          <a:p>
            <a:r>
              <a:rPr lang="es-CL" sz="1200"/>
              <a:t>http://bcn.cl/20ory</a:t>
            </a:r>
          </a:p>
        </p:txBody>
      </p:sp>
      <p:sp>
        <p:nvSpPr>
          <p:cNvPr id="2" name="Rectángulo 1">
            <a:extLst>
              <a:ext uri="{FF2B5EF4-FFF2-40B4-BE49-F238E27FC236}">
                <a16:creationId xmlns="" xmlns:a16="http://schemas.microsoft.com/office/drawing/2014/main" id="{40FE7415-5AF8-43C4-B5BD-69C4CBC57359}"/>
              </a:ext>
            </a:extLst>
          </p:cNvPr>
          <p:cNvSpPr/>
          <p:nvPr/>
        </p:nvSpPr>
        <p:spPr>
          <a:xfrm>
            <a:off x="1144143" y="5316699"/>
            <a:ext cx="6972260" cy="1200329"/>
          </a:xfrm>
          <a:prstGeom prst="rect">
            <a:avLst/>
          </a:prstGeom>
        </p:spPr>
        <p:txBody>
          <a:bodyPr wrap="square">
            <a:spAutoFit/>
          </a:bodyPr>
          <a:lstStyle/>
          <a:p>
            <a:pPr algn="just"/>
            <a:r>
              <a:rPr lang="es-CL"/>
              <a:t>Planes sectoriales de adaptación: silvoagropecuario, biodiversidad, recursos hídricos, pesca y acuicultura, salud, energía, infraestructura, ciudades y turismo, prioridades de Chile en materia de adaptación</a:t>
            </a:r>
          </a:p>
        </p:txBody>
      </p:sp>
    </p:spTree>
    <p:extLst>
      <p:ext uri="{BB962C8B-B14F-4D97-AF65-F5344CB8AC3E}">
        <p14:creationId xmlns:p14="http://schemas.microsoft.com/office/powerpoint/2010/main" val="78611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p:cNvSpPr/>
          <p:nvPr/>
        </p:nvSpPr>
        <p:spPr>
          <a:xfrm>
            <a:off x="1757677" y="2898254"/>
            <a:ext cx="8133938" cy="34509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s-CL" sz="1600">
                <a:solidFill>
                  <a:schemeClr val="tx1"/>
                </a:solidFill>
              </a:rPr>
              <a:t>Disponer de las herramientas para enfrentar los impactos del Cambio Climático al 2021</a:t>
            </a:r>
          </a:p>
          <a:p>
            <a:pPr marL="285750" indent="-285750" algn="just" defTabSz="685800">
              <a:buFontTx/>
              <a:buChar char="-"/>
              <a:defRPr/>
            </a:pPr>
            <a:r>
              <a:rPr lang="es-CL" sz="1600">
                <a:solidFill>
                  <a:schemeClr val="tx1"/>
                </a:solidFill>
              </a:rPr>
              <a:t>Implementación acciones concretas para incrementar resiliencia en el país, en el marco del Plan Nacional de Adaptación al Cambio Climático y de los planes sectoriales, con una perspectiva descentralizada y buscando la integración de los esfuerzos entre los distintos niveles de decisión (nacional, regional, municipal). </a:t>
            </a:r>
          </a:p>
          <a:p>
            <a:pPr algn="just" defTabSz="685800">
              <a:defRPr/>
            </a:pPr>
            <a:r>
              <a:rPr lang="es-CL" sz="1600">
                <a:solidFill>
                  <a:schemeClr val="tx1"/>
                </a:solidFill>
              </a:rPr>
              <a:t>-     Identificación de fuentes de financiamiento para implementar dichos planes</a:t>
            </a:r>
          </a:p>
          <a:p>
            <a:pPr algn="just" defTabSz="685800">
              <a:defRPr/>
            </a:pPr>
            <a:r>
              <a:rPr lang="es-CL" sz="1600">
                <a:solidFill>
                  <a:schemeClr val="tx1"/>
                </a:solidFill>
              </a:rPr>
              <a:t> -   Creación de sinergias con las iniciativas que se contemplen en materia de mitigación, y  </a:t>
            </a:r>
          </a:p>
          <a:p>
            <a:pPr algn="just" defTabSz="685800">
              <a:defRPr/>
            </a:pPr>
            <a:r>
              <a:rPr lang="es-CL" sz="1600">
                <a:solidFill>
                  <a:schemeClr val="tx1"/>
                </a:solidFill>
              </a:rPr>
              <a:t>      maximizar los beneficios provenientes de los pilares de desarrollo y construcción de </a:t>
            </a:r>
          </a:p>
          <a:p>
            <a:pPr algn="just" defTabSz="685800">
              <a:defRPr/>
            </a:pPr>
            <a:r>
              <a:rPr lang="es-CL" sz="1600">
                <a:solidFill>
                  <a:schemeClr val="tx1"/>
                </a:solidFill>
              </a:rPr>
              <a:t>      capacidades y de creación y transferencias de tecnologías incluidos en esta contribución.</a:t>
            </a:r>
            <a:r>
              <a:rPr lang="es-CL" sz="1600"/>
              <a:t> </a:t>
            </a:r>
          </a:p>
          <a:p>
            <a:pPr marL="285750" indent="-285750" algn="just" defTabSz="685800">
              <a:buFontTx/>
              <a:buChar char="-"/>
              <a:defRPr/>
            </a:pPr>
            <a:r>
              <a:rPr lang="es-CL" sz="1600">
                <a:solidFill>
                  <a:schemeClr val="tx1"/>
                </a:solidFill>
              </a:rPr>
              <a:t>Preparación de métricas y mecanismos de medición de los planes sectoriales.</a:t>
            </a:r>
            <a:endParaRPr lang="es-ES_tradnl" sz="1600" dirty="0">
              <a:solidFill>
                <a:schemeClr val="tx1"/>
              </a:solidFill>
              <a:latin typeface="Calibri"/>
            </a:endParaRPr>
          </a:p>
        </p:txBody>
      </p:sp>
      <p:cxnSp>
        <p:nvCxnSpPr>
          <p:cNvPr id="17" name="Conector recto 16"/>
          <p:cNvCxnSpPr/>
          <p:nvPr/>
        </p:nvCxnSpPr>
        <p:spPr>
          <a:xfrm>
            <a:off x="1842656" y="2739988"/>
            <a:ext cx="10390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5683088" y="378283"/>
            <a:ext cx="4721678" cy="1200329"/>
          </a:xfrm>
          <a:prstGeom prst="rect">
            <a:avLst/>
          </a:prstGeom>
          <a:noFill/>
        </p:spPr>
        <p:txBody>
          <a:bodyPr wrap="square" rtlCol="0">
            <a:spAutoFit/>
          </a:bodyPr>
          <a:lstStyle/>
          <a:p>
            <a:pPr defTabSz="685800">
              <a:defRPr/>
            </a:pPr>
            <a:r>
              <a:rPr lang="es-ES" b="1" dirty="0">
                <a:solidFill>
                  <a:srgbClr val="279EAE"/>
                </a:solidFill>
                <a:latin typeface="Calibri"/>
              </a:rPr>
              <a:t>Contribución Nacional Determinada de Chile en Materia de Adaptación (INDC)</a:t>
            </a:r>
          </a:p>
          <a:p>
            <a:pPr defTabSz="685800">
              <a:defRPr/>
            </a:pPr>
            <a:r>
              <a:rPr lang="es-CL"/>
              <a:t>Dos diferentes ciclos: el </a:t>
            </a:r>
            <a:r>
              <a:rPr lang="es-CL" b="1"/>
              <a:t>primero</a:t>
            </a:r>
            <a:r>
              <a:rPr lang="es-CL"/>
              <a:t> que finalizará en 2021</a:t>
            </a:r>
            <a:endParaRPr lang="es-ES_tradnl" b="1" dirty="0">
              <a:solidFill>
                <a:srgbClr val="279EAE"/>
              </a:solidFill>
              <a:latin typeface="Calibri"/>
            </a:endParaRPr>
          </a:p>
        </p:txBody>
      </p:sp>
      <p:pic>
        <p:nvPicPr>
          <p:cNvPr id="3" name="Imagen 2">
            <a:extLst>
              <a:ext uri="{FF2B5EF4-FFF2-40B4-BE49-F238E27FC236}">
                <a16:creationId xmlns="" xmlns:a16="http://schemas.microsoft.com/office/drawing/2014/main" id="{39222859-0478-4902-9F91-212F5278E51E}"/>
              </a:ext>
            </a:extLst>
          </p:cNvPr>
          <p:cNvPicPr>
            <a:picLocks noChangeAspect="1"/>
          </p:cNvPicPr>
          <p:nvPr/>
        </p:nvPicPr>
        <p:blipFill>
          <a:blip r:embed="rId2"/>
          <a:stretch>
            <a:fillRect/>
          </a:stretch>
        </p:blipFill>
        <p:spPr>
          <a:xfrm>
            <a:off x="1787235" y="318401"/>
            <a:ext cx="3444571" cy="1752600"/>
          </a:xfrm>
          <a:prstGeom prst="rect">
            <a:avLst/>
          </a:prstGeom>
        </p:spPr>
      </p:pic>
      <p:sp>
        <p:nvSpPr>
          <p:cNvPr id="6" name="CuadroTexto 5">
            <a:extLst>
              <a:ext uri="{FF2B5EF4-FFF2-40B4-BE49-F238E27FC236}">
                <a16:creationId xmlns="" xmlns:a16="http://schemas.microsoft.com/office/drawing/2014/main" id="{E9ED71A8-07DF-4859-94D8-B8B942467B28}"/>
              </a:ext>
            </a:extLst>
          </p:cNvPr>
          <p:cNvSpPr txBox="1"/>
          <p:nvPr/>
        </p:nvSpPr>
        <p:spPr>
          <a:xfrm>
            <a:off x="1757676" y="2116267"/>
            <a:ext cx="2592288" cy="307777"/>
          </a:xfrm>
          <a:prstGeom prst="rect">
            <a:avLst/>
          </a:prstGeom>
          <a:noFill/>
        </p:spPr>
        <p:txBody>
          <a:bodyPr wrap="square" rtlCol="0">
            <a:spAutoFit/>
          </a:bodyPr>
          <a:lstStyle/>
          <a:p>
            <a:r>
              <a:rPr lang="es-CL" sz="1400" err="1"/>
              <a:t>Manavai</a:t>
            </a:r>
            <a:r>
              <a:rPr lang="es-CL" sz="1400"/>
              <a:t>. Isla de Pascua</a:t>
            </a:r>
          </a:p>
        </p:txBody>
      </p:sp>
    </p:spTree>
    <p:extLst>
      <p:ext uri="{BB962C8B-B14F-4D97-AF65-F5344CB8AC3E}">
        <p14:creationId xmlns:p14="http://schemas.microsoft.com/office/powerpoint/2010/main" val="861873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p:cNvSpPr/>
          <p:nvPr/>
        </p:nvSpPr>
        <p:spPr>
          <a:xfrm>
            <a:off x="618295" y="3020852"/>
            <a:ext cx="8048957" cy="2800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s-CL" sz="1600">
                <a:solidFill>
                  <a:schemeClr val="tx1"/>
                </a:solidFill>
              </a:rPr>
              <a:t>A partir del año 2021, Chile tiene como propósito: </a:t>
            </a:r>
          </a:p>
          <a:p>
            <a:pPr marL="285750" indent="-285750" algn="just" defTabSz="685800">
              <a:buFontTx/>
              <a:buChar char="-"/>
              <a:defRPr/>
            </a:pPr>
            <a:r>
              <a:rPr lang="es-CL" sz="1600">
                <a:solidFill>
                  <a:schemeClr val="tx1"/>
                </a:solidFill>
              </a:rPr>
              <a:t>Iniciar un segundo ciclo de planes sectoriales de adaptación al Cambio Climático, sobre la base de la experiencia obtenida a la fecha. </a:t>
            </a:r>
          </a:p>
          <a:p>
            <a:pPr marL="285750" indent="-285750" algn="just" defTabSz="685800">
              <a:buFontTx/>
              <a:buChar char="-"/>
              <a:defRPr/>
            </a:pPr>
            <a:r>
              <a:rPr lang="es-CL" sz="1600">
                <a:solidFill>
                  <a:schemeClr val="tx1"/>
                </a:solidFill>
              </a:rPr>
              <a:t>Contar con un Plan Nacional de Adaptación actualizado. </a:t>
            </a:r>
          </a:p>
          <a:p>
            <a:pPr marL="285750" indent="-285750" algn="just" defTabSz="685800">
              <a:buFontTx/>
              <a:buChar char="-"/>
              <a:defRPr/>
            </a:pPr>
            <a:r>
              <a:rPr lang="es-CL" sz="1600">
                <a:solidFill>
                  <a:schemeClr val="tx1"/>
                </a:solidFill>
              </a:rPr>
              <a:t>Desarrollar un ejercicio de evaluación nacional al 2026, a través de indicadores de vulnerabilidad y metodologías para determinar el aumento de la capacidad adaptativa de las personas, las comunidades y los sistemas que serán impactados por el Cambio Climático.</a:t>
            </a:r>
            <a:endParaRPr lang="es-ES_tradnl" sz="1600" dirty="0">
              <a:solidFill>
                <a:schemeClr val="tx1"/>
              </a:solidFill>
            </a:endParaRPr>
          </a:p>
        </p:txBody>
      </p:sp>
      <p:cxnSp>
        <p:nvCxnSpPr>
          <p:cNvPr id="17" name="Conector recto 16"/>
          <p:cNvCxnSpPr/>
          <p:nvPr/>
        </p:nvCxnSpPr>
        <p:spPr>
          <a:xfrm>
            <a:off x="1842656" y="2739988"/>
            <a:ext cx="10390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4962119" y="1345597"/>
            <a:ext cx="4721678" cy="1200329"/>
          </a:xfrm>
          <a:prstGeom prst="rect">
            <a:avLst/>
          </a:prstGeom>
          <a:noFill/>
        </p:spPr>
        <p:txBody>
          <a:bodyPr wrap="square" rtlCol="0">
            <a:spAutoFit/>
          </a:bodyPr>
          <a:lstStyle/>
          <a:p>
            <a:pPr defTabSz="685800">
              <a:defRPr/>
            </a:pPr>
            <a:r>
              <a:rPr lang="es-ES" b="1" dirty="0">
                <a:solidFill>
                  <a:srgbClr val="279EAE"/>
                </a:solidFill>
                <a:latin typeface="Calibri"/>
              </a:rPr>
              <a:t>Contribución Nacional Determinada de Chile en Materia de Adaptación (INDC)</a:t>
            </a:r>
          </a:p>
          <a:p>
            <a:pPr defTabSz="685800">
              <a:defRPr/>
            </a:pPr>
            <a:r>
              <a:rPr lang="es-CL"/>
              <a:t>Dos diferentes ciclos: el </a:t>
            </a:r>
            <a:r>
              <a:rPr lang="es-CL" b="1"/>
              <a:t>segundo</a:t>
            </a:r>
            <a:r>
              <a:rPr lang="es-CL"/>
              <a:t> que finalizará en 2030</a:t>
            </a:r>
            <a:endParaRPr lang="es-ES_tradnl" b="1" dirty="0">
              <a:solidFill>
                <a:srgbClr val="279EAE"/>
              </a:solidFill>
              <a:latin typeface="Calibri"/>
            </a:endParaRPr>
          </a:p>
        </p:txBody>
      </p:sp>
      <p:pic>
        <p:nvPicPr>
          <p:cNvPr id="3" name="Imagen 2">
            <a:extLst>
              <a:ext uri="{FF2B5EF4-FFF2-40B4-BE49-F238E27FC236}">
                <a16:creationId xmlns="" xmlns:a16="http://schemas.microsoft.com/office/drawing/2014/main" id="{39222859-0478-4902-9F91-212F5278E51E}"/>
              </a:ext>
            </a:extLst>
          </p:cNvPr>
          <p:cNvPicPr>
            <a:picLocks noChangeAspect="1"/>
          </p:cNvPicPr>
          <p:nvPr/>
        </p:nvPicPr>
        <p:blipFill>
          <a:blip r:embed="rId2"/>
          <a:stretch>
            <a:fillRect/>
          </a:stretch>
        </p:blipFill>
        <p:spPr>
          <a:xfrm>
            <a:off x="1312450" y="318401"/>
            <a:ext cx="3444571" cy="1752600"/>
          </a:xfrm>
          <a:prstGeom prst="rect">
            <a:avLst/>
          </a:prstGeom>
        </p:spPr>
      </p:pic>
      <p:sp>
        <p:nvSpPr>
          <p:cNvPr id="6" name="CuadroTexto 5">
            <a:extLst>
              <a:ext uri="{FF2B5EF4-FFF2-40B4-BE49-F238E27FC236}">
                <a16:creationId xmlns="" xmlns:a16="http://schemas.microsoft.com/office/drawing/2014/main" id="{E9ED71A8-07DF-4859-94D8-B8B942467B28}"/>
              </a:ext>
            </a:extLst>
          </p:cNvPr>
          <p:cNvSpPr txBox="1"/>
          <p:nvPr/>
        </p:nvSpPr>
        <p:spPr>
          <a:xfrm>
            <a:off x="1757676" y="2116267"/>
            <a:ext cx="2592288" cy="307777"/>
          </a:xfrm>
          <a:prstGeom prst="rect">
            <a:avLst/>
          </a:prstGeom>
          <a:noFill/>
        </p:spPr>
        <p:txBody>
          <a:bodyPr wrap="square" rtlCol="0">
            <a:spAutoFit/>
          </a:bodyPr>
          <a:lstStyle/>
          <a:p>
            <a:r>
              <a:rPr lang="es-CL" sz="1400" err="1"/>
              <a:t>Manavai</a:t>
            </a:r>
            <a:r>
              <a:rPr lang="es-CL" sz="1400"/>
              <a:t>. Isla de Pascua</a:t>
            </a:r>
          </a:p>
        </p:txBody>
      </p:sp>
    </p:spTree>
    <p:extLst>
      <p:ext uri="{BB962C8B-B14F-4D97-AF65-F5344CB8AC3E}">
        <p14:creationId xmlns:p14="http://schemas.microsoft.com/office/powerpoint/2010/main" val="738850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885315FA-C955-478C-B267-27E3B51AA8EA}"/>
              </a:ext>
            </a:extLst>
          </p:cNvPr>
          <p:cNvPicPr>
            <a:picLocks noChangeAspect="1"/>
          </p:cNvPicPr>
          <p:nvPr/>
        </p:nvPicPr>
        <p:blipFill>
          <a:blip r:embed="rId2"/>
          <a:stretch>
            <a:fillRect/>
          </a:stretch>
        </p:blipFill>
        <p:spPr>
          <a:xfrm>
            <a:off x="6819518" y="2498481"/>
            <a:ext cx="3122993" cy="1748876"/>
          </a:xfrm>
          <a:prstGeom prst="rect">
            <a:avLst/>
          </a:prstGeom>
          <a:effectLst/>
        </p:spPr>
      </p:pic>
      <p:sp>
        <p:nvSpPr>
          <p:cNvPr id="5" name="Título 4">
            <a:extLst>
              <a:ext uri="{FF2B5EF4-FFF2-40B4-BE49-F238E27FC236}">
                <a16:creationId xmlns="" xmlns:a16="http://schemas.microsoft.com/office/drawing/2014/main" id="{893CEE98-029C-49FE-AD47-FCB16C448EE0}"/>
              </a:ext>
            </a:extLst>
          </p:cNvPr>
          <p:cNvSpPr>
            <a:spLocks noGrp="1"/>
          </p:cNvSpPr>
          <p:nvPr>
            <p:ph type="title"/>
          </p:nvPr>
        </p:nvSpPr>
        <p:spPr>
          <a:xfrm>
            <a:off x="2010697" y="857251"/>
            <a:ext cx="3708114" cy="1216741"/>
          </a:xfrm>
        </p:spPr>
        <p:txBody>
          <a:bodyPr>
            <a:normAutofit/>
          </a:bodyPr>
          <a:lstStyle/>
          <a:p>
            <a:r>
              <a:rPr lang="es-CL"/>
              <a:t>PANCC</a:t>
            </a:r>
          </a:p>
        </p:txBody>
      </p:sp>
      <p:sp>
        <p:nvSpPr>
          <p:cNvPr id="3" name="Marcador de contenido 2">
            <a:extLst>
              <a:ext uri="{FF2B5EF4-FFF2-40B4-BE49-F238E27FC236}">
                <a16:creationId xmlns="" xmlns:a16="http://schemas.microsoft.com/office/drawing/2014/main" id="{215B90DB-1083-47E5-BD6C-53269F92D188}"/>
              </a:ext>
            </a:extLst>
          </p:cNvPr>
          <p:cNvSpPr>
            <a:spLocks noGrp="1"/>
          </p:cNvSpPr>
          <p:nvPr>
            <p:ph idx="1"/>
          </p:nvPr>
        </p:nvSpPr>
        <p:spPr>
          <a:xfrm>
            <a:off x="2022440" y="1863588"/>
            <a:ext cx="3708113" cy="3838989"/>
          </a:xfrm>
        </p:spPr>
        <p:txBody>
          <a:bodyPr>
            <a:normAutofit lnSpcReduction="10000"/>
          </a:bodyPr>
          <a:lstStyle/>
          <a:p>
            <a:pPr marL="0" indent="0" algn="just">
              <a:buNone/>
            </a:pPr>
            <a:endParaRPr lang="es-CL" sz="600"/>
          </a:p>
          <a:p>
            <a:pPr algn="just">
              <a:lnSpc>
                <a:spcPct val="120000"/>
              </a:lnSpc>
              <a:spcBef>
                <a:spcPts val="0"/>
              </a:spcBef>
              <a:buFont typeface="Wingdings" panose="05000000000000000000" pitchFamily="2" charset="2"/>
              <a:buChar char="§"/>
            </a:pPr>
            <a:r>
              <a:rPr lang="es-CL" sz="1350"/>
              <a:t>16 objetivos específicos, 30 líneas de acción y 96 medidas</a:t>
            </a:r>
          </a:p>
          <a:p>
            <a:pPr marL="0" indent="0" algn="just">
              <a:spcBef>
                <a:spcPts val="0"/>
              </a:spcBef>
              <a:buNone/>
            </a:pPr>
            <a:r>
              <a:rPr lang="es-CL" sz="1200"/>
              <a:t>  </a:t>
            </a:r>
          </a:p>
          <a:p>
            <a:pPr algn="just">
              <a:lnSpc>
                <a:spcPct val="110000"/>
              </a:lnSpc>
              <a:spcBef>
                <a:spcPts val="0"/>
              </a:spcBef>
              <a:buFont typeface="Wingdings" panose="05000000000000000000" pitchFamily="2" charset="2"/>
              <a:buChar char="§"/>
            </a:pPr>
            <a:r>
              <a:rPr lang="es-CL" sz="1350"/>
              <a:t>Cuatro ejes de acción: adaptación, mitigación, medios de implementación y gestión del Cambio Climático a nivel regional y comunal</a:t>
            </a:r>
          </a:p>
          <a:p>
            <a:pPr marL="0" indent="0" algn="just">
              <a:spcBef>
                <a:spcPts val="0"/>
              </a:spcBef>
              <a:buNone/>
            </a:pPr>
            <a:endParaRPr lang="es-CL" sz="1200"/>
          </a:p>
          <a:p>
            <a:pPr algn="just">
              <a:spcBef>
                <a:spcPts val="0"/>
              </a:spcBef>
              <a:buFont typeface="Wingdings" panose="05000000000000000000" pitchFamily="2" charset="2"/>
              <a:buChar char="§"/>
            </a:pPr>
            <a:r>
              <a:rPr lang="es-CL" sz="1350"/>
              <a:t>Principales medidas: elaboración de nueve planes sectoriales de adaptación al cambio climático. </a:t>
            </a:r>
          </a:p>
          <a:p>
            <a:pPr marL="0" indent="0" algn="just">
              <a:spcBef>
                <a:spcPts val="0"/>
              </a:spcBef>
              <a:buNone/>
            </a:pPr>
            <a:endParaRPr lang="es-CL" sz="1200"/>
          </a:p>
          <a:p>
            <a:pPr algn="just">
              <a:spcBef>
                <a:spcPts val="0"/>
              </a:spcBef>
              <a:buFont typeface="Wingdings" panose="05000000000000000000" pitchFamily="2" charset="2"/>
              <a:buChar char="§"/>
            </a:pPr>
            <a:r>
              <a:rPr lang="es-CL" sz="1350"/>
              <a:t>Se reforzará la red de estaciones de monitoreo de la Dirección Meteorológica de Chile</a:t>
            </a:r>
          </a:p>
          <a:p>
            <a:pPr algn="just">
              <a:spcBef>
                <a:spcPts val="0"/>
              </a:spcBef>
              <a:buFont typeface="Wingdings" panose="05000000000000000000" pitchFamily="2" charset="2"/>
              <a:buChar char="§"/>
            </a:pPr>
            <a:endParaRPr lang="es-CL" sz="1200"/>
          </a:p>
          <a:p>
            <a:pPr algn="just">
              <a:spcBef>
                <a:spcPts val="0"/>
              </a:spcBef>
              <a:buFont typeface="Wingdings" panose="05000000000000000000" pitchFamily="2" charset="2"/>
              <a:buChar char="§"/>
            </a:pPr>
            <a:r>
              <a:rPr lang="es-CL" sz="1350"/>
              <a:t>Se generarán mapas de vulnerabilidad climática, para apoyar toma de decisiones en los territorios.</a:t>
            </a:r>
          </a:p>
        </p:txBody>
      </p:sp>
    </p:spTree>
    <p:extLst>
      <p:ext uri="{BB962C8B-B14F-4D97-AF65-F5344CB8AC3E}">
        <p14:creationId xmlns:p14="http://schemas.microsoft.com/office/powerpoint/2010/main" val="110272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data:image/jpeg;base64,/9j/4AAQSkZJRgABAQAAAQABAAD/2wCEAAkGBxQHERMUBxQVFhUWFRYYGRgUGSEgFxcfGB0iFh4cGiEfJCggGB8mGxscITEjJy4rLi4wFyAzOD8sNyotLysBCgoKDg0OGxAQGzQkICY0NzcsOCw0LzQrMSwwLzYtLDUsLCwsLCw0LDIsLy40MjgsLCwsLC8tLSwsNCwsLCwsLP/AABEIANYA7AMBEQACEQEDEQH/xAAcAAEBAAMBAQEBAAAAAAAAAAAABAMFBgECBwj/xAA7EAABBAEDAgUBBgUDAgcAAAABAAIDEQQFEiEGMRMiQVFhMgcUFXGBkSNCUqHwgrHRFnIXJGJzkqLh/8QAHAEBAAEFAQEAAAAAAAAAAAAAAAECAwQHCAUG/8QAOBEAAgECBAQEBQMDBAIDAAAAAAECAxEEEiExBUFhcRMzUbEigZGh8BQy4SNCwRVS0fFykhZDY//aAAwDAQACEQMRAD8A4pbUPmQgCAIAgCAIAgCAIAgCAvWpK/mz7v3OgML5EOy9grRfCAIAgCAIAgCAIAgCAIAgCAIAgCAgW4DngIAgCA9a0vvYCaFmvQe6htLcmx+gdP8A2Yv1KCGfJm2iUNcGNbzsdyCXE8Et5rae4Xz+L4/GjVlSjG9tLv1XTv1Rn08C5RUm9zH130C3QYmy6WZXjcGva6nEWC7cC0CgNvNj+YdqVXC+MSxM3CrZeltPdv1IxOEVON4nD5GK/FoZLHsvtvaRf5X3XuQqQn+1p9jClFx3RiVZSEAQBAXrUlfzZ937nQGF8iHZex2fQ3SUPUMT35z5GkSbGhhFHy7ubB/wKmEVI8XjHF62CqRjTimrXd7+tuTR8dH9Ht1iTIbqbnsELxH5KBL7II5B7Bv90hHM9SrivGJYanTlRSeZX19NPRr1IhoLIxnmVmQ4QPkZG+MAsuMm/FNccbTx7lU23Mj9fOToKMopzSck97O1sv33IIOm8vIFw48pG0OvaaIPII97+Es/Qyp8SwkHaVRLW2/MzadpLZcbIlyo8jczhjmNHhgj6hJfIqwiWly3Xxco4inThKNnum/ityyk34Fk+D43gyeFW7fXFe/5fPZLO1y9+uw3i+DnWb06+ncu1TpDJ0yCOaZhIc1znANNxAVW++xN/wBlLi0rsxsNxfDV60qUXtotV8XYgfoWSyLxnwSCKr3Fpqvf3r57KLO1zJWOwzq+Eqizel/zU8j0XIlYZGQyFgYZN23y7R3N9vQ/sVHK5Msbh4zyOazXta+t/SxZrujjAGM2GLIbLI3ztlb9T+BUQHJFk/PIUtWsY+DxjrOpKUouKemV7LX93y/yRajo0+lhp1CJ8Yd2Lhwfi/f4RprcyaGMoYhtUpqVvQwYOFJqDwzBY57j6NFn8/gfKguVq1OjHPUkkupvta6a/CsLHlnbI2eSR7Hsd2FF1UKvkAHubtVSjZJnmYTiX6jF1KUWnBJNNfK+pqs7Q8jT2CTNhkYw/wAzmkDn3/p/VUtNbmdRx2GrTyU5pvo/z7FvV2jR6LJA3ELiJMeOQ7yDy4kGqA44VUlYxuF4ypioTlNLSTSt6KxolSemEBAtwHPAQHrG7yA2rJA5IA545J4H5lQ3ZXJSudLrfRGRpMMczhvBHnDQS5hs8mr8lVz89gvNw3FaFeo6advS/P8AkyamFnCOY7X7PhDkacxmE/bL4jhN4bw2UbnUH8gg7WUR+RAN2D4nFnVhi3KavG3w3V1tt83v7emZhcrpJLfn6nbY+qRwQsdI9hbW3e0jZubwRxw0WDXoB7Lw54ecqjik772e9jMU0o3PqPV4pAJQ9oj3ui3P48wdtoE8USCPk7UeGqJunbWydl6W/PuFUi9eRwn2mY+M6MQ6aGuyZ5mObHFXcWCTXAvcfkk37r3eCzrqXiVNIRTu3+dPp8jDxcYWyx3ZoM/oEadhukzpw2eNrnvaBbK/lYCat3YX2BeB6gn0KXGHVxChCF4t2T59X2/wr+pYlhFGF29TjsvAlwg05kb2B4tpcCNw78fuP3HuvZp1qdS6hJO29jDlCUd0Tq4UBAXrUlfzZ937nQGF8iHZex3vR+Z+G6f4t0BqEQP/AG0zd/8AUlURdo36nz3FaPj47wv/AM39dbfc6rJjbpOZjxQ98nLmndXsIttH/Ub/AEVx/DJL1f8Ag8WnKWJwlSpL/wCuEYr/ANr+yNBjAs/H2kmvM6vTzGQ3/t+yo/3nqVGn/p8u32ylWRlPhy9HbE9wa6CO2gnabbXI7HhS/wB0SxClCWFxkpRTak7eu5KeI9eA7b7r0sl1mvlQ9pF7+/APnb/CPvVcaTUsCSXXGPxpIYGBr2y/wpxVhpYDQJ9vcj2pS02rtbfcjDVKdDGxp4aSqRlJ3Tj8UXzd7cvz1MGrxS6hgafNAXPhijccg7/QFthwJt54cK5USV4JlzCzpUcbiKUlacmsmnfbTTdeh0GqTyxzyT4OM6eF8FeJ95AhLNtnyEUDwfe7+Sq3vdL/AIPKw9Ok6MaNSrkmpbZHmvf/AHX/AD5HIdS5T8fS9NbA97WvZKHBriA4cCnAdxRPf3Ktv9kUe/w+lTnxHEylFNpq11tvsdJiZLIptGdnn6sVwa5x/ncxgFk+p5H5lVR3hf0PHq0pypY2NJbTV0vRNmqzsebTNNzW9SEl0kzfCDnWXGwS5vPA9fyBUWai7mdRqUa/EKEsItIx+KytZW2Zr/s8uSLPjwzWQ+AeFRpxrduDT6Hlv9vZRHmluZfHLRqYepUX9NS+L05Wv9zeG9MxtL/6gNFmU7fvcHbfqLS42aq2n4pVPRRv6nmfDXxGK/S7OGlla+17Lrr3PvqV02JHn3ivMUoNyvyQ5lX5XMYRYPI8o9h7BJ3SlpuU8PVGpUw/9VKUf7VCz6pyv9zQfaPjOf8Ac5mC4jixMDwRRcNzq9+xBSfI9XgNSK8ai/3Kbdumi9zi1bPoQgIFuA54CA+4ZXQODoCWuBsEGiD7g+hVMoqSyyV0Sm07o/V+hdaf1JjyxS07LjAqRx2ucy/KQ/Y/a5pAF7TfB5NlfKcUwscJVjNaU3yWqvz0utH36bHq4aq6sWn+5fnU5vI6Adiuf+JmTzSbYhG1j3uFb3SSbntaxreASXDk/lfow4zGaXhJaL4r3S9ElZNtvtt8yw8I03d9v51R1HS2H+ARyQTy+Pjyxlzaa4Sxu7Gmebc03e5pNEfK8vHVP1Mo1Yxyzi+lmu+mvRpadjJox8NOLd0/z8sbExwakWxagf8Ay8Qa/wAN17pH8tBkb3bG1oFB3Dif/TRx71qSc6f75aX5JdHzbe9tl3K/hlo9l+fQ0PUnSo1nPxhpkWzF8Mb3w7bbRc4+vttoixR4tZ+D4g6GFqOrK876J36fzf72LNWhnqRyrTodT1RoskumOxcJznHaxjBXmIaRQc40KoUTwTXv38rBYqCxqrzVtW36a+i/EZFWm3SyI0fXuj7MFgkafE898XzGHSh7iOBbWuZfcmYeyzuF4m+KbT00+jsrK/Vp9MpaxFP+n+fn/Z+Qr7A8cIC9akr+bPu/c6AwvkQ7L2NppHTmTrTXO0yLeGmidzRRq/5iL4VtJvYs4riWGwslGtKze2jfsmY9I0OfWnObpkZeWC3CwK9P5iESb2K8VjqGFipVpWT23fsmRZEBxnuZOKcxxa4exaaI4+VBkQqKcVOOz1XZmOkKi1mlSvx3ZDW/wmv2F1j6qBqu/qFPK5jvFUlXVBv4mr26d9uR9avpk2kubHqI2ksD2jcCKcSL4JA5BUNW3IwuJo4mLnSd9bPS2qItxqrNXdeiGRZXuNxqrNXdeiCyvfmeISeUgPpzi/6yTQrn/ZCEktjwHby3uED10B57oSelxIAJNDsPQfkhFle4LiQASaHYegQWV7niEhAQLcBzwEBvekelpeqJduP5Y214khHDfgf1OPoFgcQ4hTwcLy1b2Xr/AAZFDDyqvofuuhaHD07D4entoDlzj9TyPVx9T/YelBfCYrF1cVUz1H29F2R7VOnGnG0Tk4tfxeqM4NwXyNe2JzbIqN7bsi9xBLSA9pAHLRyRwvWlg8Rg8M3NJptd0+XLns9XvtzMdVYValkzDk5zSxzYpSJS22se+i7/ALb+s1Zoc8KuFF5k3H4ebS27+nsQ5ab6mfUc+KIyjEn3lgeaY/cG0CQHEcA+ld1RRo1JKOeFr23Vvp+WJlJK9mbbS9cx8OdmHGX+KXOB3NdRDd9O3EU7cQHXfJkPqSsSvhK1Sk8S7ZejXO3Lpt0S9LFyFSKlk5nUOcG1u9TS8tK5kGn6qxXZuPUT6Ae0vFXvAP0/Hmq/gEeqzMDUVOrdrW2nR+v0LVVNxP5xb2Wx2fPnqEF61JX82fd+50BhfIh2XsfpP2bZn3DFLndnZscZ/wBbQ3/dwP6KKbsvmfL8fo+Nicq5U2/o2/8ABt9CxPwDIkFUcnOe0f8AttjdKP2JpTH4X3f8mBja36yhF8qdNN/+Tkov7K5p8XRYnO1HJy2RPe3MljY2d+yIebdZPuQ/j8lTl3fU9CpjaqWHw8JNJwTbiry2tp9DHD07h5ecDj7HRNxjO+KKTc0PaQCzcDe3m/09uFOVZuhVPiOMp4O0rqTnlUpKzyvnZ8/zcxzahHl6PLJj47ImjMZcbSS11Bh59rFA17X6qlv+nexXHD1KfFI051HJ5HZu11v/AJ1LsrpzHyNQbvjqJmEJzG0nzu3OFX3r/gKrKs3yManxLEQwLtL4nUypu2isjn9VxYNV0/75hQtgfHN4TmsJ2PBAIIB7Ebhz8H4qnRxzHq4arXw+O/SVJ5043Te6f4vY5FUnuhAEAQBAEAQBAEAQEC3Ac8HhQk/bPsy6jj1QTRY8Bi2Bj3EOtriWhhJ4G36RQ9h8L4njWBnRcZynmvdL1Wt/nuezhK0Z3SVjn/tL6hkyoIDpczzjzHIa4ig1/hv2AWAHVQPF04FehwbBQhVn4sVnjlt6q6vte320LGMqyyrK9Hc0f2aQtmnm5PiNi3MAP1AOAePngg+/l/NZ3GZONKPpfX6aFjBpNv1O7zd2dCIy9wbIS15B5LSBbQfS6on2JHrx4NPLTqZ7arbv/HuZ8viVjLA9+Ox7JpC4RtDQ4nkt5IL/AHdR2k+u0E91TJRlJSUbX1+fTpz6XJTaVmzDp+ow6fm48Oa1olfjkbifN5nNDGOHbc5sbO/I8Mf1KurQq1cNOpB/Cpeyd2uibf16FMZxjNRe9jtZ4vvkbmvthcCB23NPo4USLBoj9F4kZeHNNa2Mpq6scvoObI/TS3UL8SB4heSOHGJ4buFklwIHLj3O48L1MVSgsZen+2Suvmr/AIuSsWKcn4eu6PwhvYL71nhs9UEF61JX82fd+50BhfIh2XsbPG1yTGxjjxBoaZhNu53hzQAKN1XlHorXKxaqYGnUxCryvfLltys/+zaZvXORmzwTStiDoC8tADtpLxtJd5rPCqc22n6GFR4Hh6VGpRTdp2vtfTXTQwY3V0sL53SxxSMyHb5IpG3HfewLsH/gewUZnr1LlThFKUKajKUZQVlJO0rHxF1TLjZLcjCjhiLWeH4cbKjLSSSHC+bJu79AmazuiqXCqU8O6FSUpXd7t3lfoz3UuqX50DseOGCKJzw/bEzbRH6838+yN3ViMPwuFKsq7nKUkrfE76fQyO6yyDksyGCMPZEItoB2OaCTTgTZ5PoR2CnM73KVwbD/AKeVB3abzdU+mhPrXUj9UibCyOKGFri7w4W00u9z79z+6hvSxdwnDaeHqOq5Oc3peTu7dDSqD0QgCAIAgCAIAgCAICBbgOeDNiYcma7bhRvkdRO2NpcaHrQ5pUVKsKavNpLq7FUYuWiVzqNCbLqWnnHwZDGBlEyuBIb4boS65K7tHhO7+4XlYp06WL8Wav8AD8PrdStpfn8S+5l0k50sqdtde1i/Q+n8rEl8GExTYjywudM0mBxczeCGXu8QC/po8C6CsYnGYedPxHeNRXtl/dvbfa3f5aldOlUi8q1j12N/NoGBhTNbgRyPn8QAPjm8FrXO5ppLgCQCLbGHHnsFgRxmMqU26jShbZxzNrqrP6ysjI8KlGWi1+n58j7z8bJx8iSPAm+9uaYz4D2wiUNdYdIZPKeCCAe9kbhXJppVKEqUZ1IeGnf4lmy3Wyy67+17O+0yU1JpO/TS/wBT3Bx8nKyY2Z833VzvFJgY2IylrDTXiTzHkkC+9h20BosRVnQhRcqcPESt8Tcst3usum3/ABd30aKm5JN26aX+v50MDNAws2UiTx4MoSmpjP4vnZz9Yc4NdQsB4a7jsaVx4zFU6d1aVO22XLo+llp2uinwqcn6P1vf8+ZfqGfnYhiiwzsYHSvfkygOaa3v8MtABA2lhHAPYC6Kx6NHCTUqk1d2SUVo+Sve7536eti5KVRWS+pp3a86LH1UZ7o3SubG4OhaQxwkjZHG+yTe4Oa4Adtrj6rNWDTq4d001FNr4nqrNtr5Wa+aRZdS0Z336dtD81y8OTCdtzY3xuoGpGlpo9jR9F9LTqwqK8GmujueZKLjo1YwqspL1qSv5s+79zoDC+RDsvY6bonHYPvWRmxskZjwOIbILaXu4YCD+R/dUR5v0PN4vUm/CoU5OLnLdaOy3L+qtBZmZ2MNKDI48uONzdopgNc0B8bTx/Upkvi05mNw3Hzp4Oo6zcpU2077/V/P6GBvQrntkMeVjl0J/jNs1GObJNegBsV6EKMm+pcfHYqUb0pWl+16a9l+cjPpvSw0/Kwnl8WRjzSEBzRbSQDYIP5H/wCJ7KVGzRbxHFPGw1eGV05xWz3+TX5qY+oelN7syXTZYXeFI9z4Y+DGzcfgDgDkelEc1ylHV2KsDxW0aNKtCSzJJSfN2+ur2fPQ81PQ5MiDT2YYgd4pcGOjaWvd2J8Qnvt5/YqGnZE4fHU4VsROpmWW103dL/xXUi1bpM4MUsmLPFN4Lg2Zsd7oyTXr3F8X8fBqGrJu97GRhuLKrVjTnTcM+sW9n+fnIv8A/D9wl8F2VAJXN3RsN7nir/09j79iVVkd7XMX/wCQR8PxVSllTs3pZf8AP23se6T0nDkYMsubM2OVsmwlxO2EhwaWuA7uP7eYKFFON7jE8WrQxkaVODlFq+m8tL3XRf4ZFp3R5yo435WRFD4zi2Fr7uWjV/AJqvzHuLhLRNuxkV+MKnOUIU5SyazttH+fz1NBn4b9PlfFlCnscWn9Pb3HqoPUoVoVqcakNnqjAhdCAIAgCAICBbgOeDpumNeh02N8cglhe/vkwPJkFG2jYabt73Rs2vMxuDq1Zqaakl/bJaddd7+nIy6FaEI5Xp1Rs9PzsXpNm6CQZXjDeP4LWmhuYWPc9ziwGyCA3dz6WsWrSxGNlaUfDy6fub9HdJJX6a2LsZU6K3vfodZo8343hxzaTURL3NdG0AsiIb4Y4vyNb5ZACOwP9a8nER/T4iVOr8Wl03e71vvzb1X09DJg/EgpR0/Pz8Y1CXNxZmRx47MiFx8paCdjS8ta95Icw3u3+Wqrmg1KUcLOm5ubhJb9Xa7S2fK2vy3Jk6ikla6EMskk+O+fGjbJM90bJWPY6Ruxri4OLW2OGngWARRSUYKlOMajairtNOzu1a131+e6CbbTa3PrJnfHPkvxcSJ0kLo43yvkYHu3sFBpe2ze5pAcaumi1EIQdKnGVRqMrtJJ2Vnzs+j276Bt3bS2PjAfmZUz43Y7caFj3Ek7hvb4m0lhAawBrfNz6AVdkqaqwsKannc5NdNHa6vu9Xpp87WIjncrWsv5Gry/gmHJNq9SuDmNaxwAZKdvhHi/O13nkoCgC2vo4YeP6jEKnR+FWbb5rW+/JrRd7/7hN+HBylr/AJ/PzY5PNy8TqppdI8YhiaHu/gNJIG2NrGvY5pkDeA0Fu4D8l69OnicFLKl4mbRfE+rbaadm+dnYxZSp1lvlt0Nb1Nr0OpRsijEsz2XWTO8h5s24Bgtu3gAWbFLJwWDq0pubain/AGxWnTXe/ryLdetGccq16s5lemYhetSV/Nn3fudAYXyIdl7HW6L1BDounvZG2OaaWYF8crCWBjRxfYO5Fjn+b4VCkkjycXw+tiscptuMIx0cWk7vfqtH6cjbN6qxs1unyZZZFLBMdzI2O2MjII8tAiqDOAfdTmTt0MF8KxNJ4inTTlGcdG2ruXXb1Zr8TXYI3auXv4yWyCLyu8+4vr08v1DvXdRdfF1MqpgK7jhEo+XbNqtLW667crmbR+ocfGxtNZNJToMh75Btd5WkvIPAo/UO190TVo9GW8Vw/EVK+JnGOk4pR1Wr069HufU2s4mE3PlwZnSyZbXNEZjLfD8S73E+V1X6e3ypuldrmRDBYyq8PSqQUY0mm3dO9trLdXtzMeJ1RDgRaYWEvdjul8VoBBaH23gkU40SeD6eiKSWXoV1eF1q1TFJqymllem6177n31LrzJ4sgYOfvEnaEYwYaLrIc/aLoXz3Kibunrv0KOH4CcKtN1MPZx3lnb5co35szZXUmNJq+Nksk/gsh2udtdwdrxVVZ5cOw9VVmWe5RT4biVwuph3H43K6V1tdc725Mk07VcXKx83H1CYxCXJ8Vj/Dc4Ebgaocg031r6lTG1mmX6+ExVOvQr0oZsscrV0tber78vQtwupopMWCJmX92fBbLdj+KJGj6XDglhoD25v4KlS0SvaxjVuGVY4idR0fEjPXSeWz5p6q/wBzi9cyvvuRK/xDJudw8tDS4DgEtFAcBUPc+iwdLwqEYZctlte9vmQoZIQBAEAQBAQLcBzwEAQC0JuVR6lNFGY45ZBGe7A87DXPa6Vp0KTnncVf1sr/AFKvEmla+hhx8h2M5jsdxa5jg5pB+kjmx+wVc4RmnGSunuQpNO6GRkOyXPdkOLnPcXOJP1E82f3SEIwSjFWS2Dk27szSalNJGIpJZDGLphedgvntdKhUKSnnUVf1sr/UnxJ2tfQltXSm4QgIAgL1qSv5s+79zoDC+RDsvYK0XwgCAIAgCAIAgCAIAgCAIAgCAIAgIFuA54CAIAgCAIAgCAIAgCAIC9akr+bPu/c6AwvkQ7L2CtF8IAgCAIAgCAIAgCAIAgCAIAgCAICBbgOeAgCAIAgCAIAgCAIAgCAvWpK/mz7v3OgML5EOy9grRfCAIAgCAIAgCAIAgCAIAgCAIAgCAgW4DngIAgCAIAgCAIAgCAIAgL1qSv5s+79zoDC+RDsvYK0XwgCAIAgCAIAgCAIAgCAIAgCAIAgIFuA54CAIAgCAIAgCAIAgCAIC9akr+bPu/c6AwvkQ7L2CtF8IAgCAIAgCAIAgCAIAgCAIAgCAICBbgOeAgCAIAgCAIAgCAIAgCAvWpK/mz7v3OgML5EOy9grRfCAIAgCAIAgCAIAgCAIAgCAIAgCAgW4DngIAgCAIAgCAIAgCAIAgL1qSv5s+79zoDC+RDsvYK0XwgCAIAgCAIAgCAIAgCAIAgCAIAgIFuA54CAIAgCAIAgCAIAgCAIC9akr+bPu/c6AwvkQ7L2CtF8IAgCAIAgCAIAgCAIAgCAIAgCAICBbgOeAgCAIAgCAIAgCAIAgCAvWpK/mz7v3OgML5EOy9grRfCAIAgCAIAgCAIAgCAIAgCAIAgCAgW4DngIAgCAIAgCAIAgCAIAgL1qSv5s+79zoDC+RDsvYK0XwgCAIAgCAIAgCAIAgCAIAgCAIAgIFuA54CAIAgCAIAgCAIAgCAIC9akr+bPu/c6AwvkQ7L2CtF8IAgCAIAgCAIAgCAIAgCAIAgCAICBbgOeAgCAIAgCAIAgCAIAgCAvWpK/mz7v3OgML5EOy9grRfCAIAgCAIAgCAIAgCAIAgCAIAgCAgW4DngIAgCAIAgCAIAgCAIAgL1qSv5s+79zoDC+RDsvYK0XwgCAIAgCAIAgCAIAgCAIAgCAIAgIFuA54CAIAgCAIAgCAIAgCAIC9akr+bPu/c6AwvkQ7L2CtF8IAgCAIAgCAIAgCAIAgCAIAgCAICBbgOeAgCAIAgCAIAgCAIAgCAvWpK/mz7v3OgML5EOy9grRfCAIAgCAIAgCAIAgCAIAgCAIAgCAgW4DngIAgCAIAgCAIAgCAIAgL1qSv5s+79zoDC+RDsvYK0XwgCAIAgCAIAgCAIAgCAIAgCAIAgIFuA54CAIAgCAIAgCAIAgCAIC9akr+bPu/c6AwvkQ7L2Os0UM0rT35ZijlldkCFnit3MjG3eTR4s88/kqFpG55WLc8Rjlhc7jFRzPK7N6239P5MmV0/NqU5drEcWKxmO6V5ga0tLWHkhrHEFxJruOyWbeuhRT4hRoUctCUqjcsqzN3u+V2louxf0509HizteHCWCfEmexz2eZpaWg23nlt9wiSv8AIxcfxCpUouNss4Timk9He9rPTRkmkdOxxz4UmFLvinMgaZIQaeyxT2bqIPPN+iJLTUyMVxGo6NanUhaULXtLk+adt/ke4fRX4hb53vb4s8rGeFCXMbscW7pKNRt3Cq/wIwuRV434NoRinlim80rN3V7R9XY1+R0wzBxvF1CYteXzRBjWWC+NxbW6+Aa716qNLX/NDKhxOdWv4dKF42jJtu3wyV9vXUr1Lo2PF+9tgyC+XGYJHNMdNLSN1A2edpB/WvlTJJX12LGH4zUqeFKVO0Kjsne7vttba5jyujmwCSNs5OTFB4749nk2gWWtddlwBHpzf7MvLmVU+MSm41HD+nKWVO+t+Tatt89DV6Fo7dQZPNnSGOGAMLi1u5xLztaGjj19fyUJXuzOxuMlRnClTjmnO9ruy01bbOp1bphmqTxDEJbFHgQyOMcVvksuApg7vdXv6KpxvKy9DxMNxOeHozc9ZSqSSvLRbf3PkjluqNDOhSMaHOc2SNsjS9u14B42uafpcCOVTJWPb4djli4N2s4uzs7run6M6DqfPZ01N91wcbGcxkbNzpo9z5C4WXE9/X9P7KqXwuyR5XDqE8dS/U1Ks023ZRdkkntYpd0/Bq8WnRmTwpZMd23bHYeQNxLzY9AiimoosriFfDVMRUy5oxlrd7LbRajpzTGhmnmXw3A5MrHNdEN1hr7BdZ3t44FKIr9vcY/FSzYhRumoJp5na11yto/ma7T+kfxQyyyukaw5L4mCGIvI5+p1VsYO3+coxuZdfi/6dQpxSbyKTzSty2XrJnNavgO0ueSGYgmNxbY7H2P6jlUtWdj2MLiI4ijGrHZq5IhfIFuA54CAIAgCAIAgCAIAgCAIC9akr+bPu/c6AwvkQ7L2NzonUB02OSHIiZNDIQ50b7FOH8zSOQeB+ytp2MbF8PVecasJOE47Neno0XHrJ/iAshiEIhdB4I3bTG7kgm7u/VTmMb/RoZGnN582bNpfMunp0EfWb4JGOx4YxHHC6FkVuLWh5BcSb3OJr/PWL2sRLg0J03GU25SkpOWl21tpslqY/wDqsxSYxw4WRxYxcWRBziCX/UXOPJS+1uRX/pSlTqqpNylUtd2Wy2sloewdV+Qsz4GStEr5GAvc0sLyXEW0jc2zdH/il9LWE+FfGp0qji7JPRO9lZb7PsQ5muuy8eKEsaBHK+QEE87yXVz2AtRysZFLAxp15VszeZJfRWLMnqx+RLmSGNoOVEIyLPkAaGWPfspbvfqWKfCYQp0aeZ/03dddbmXJ6yfOx5MMYnkh8F84Ltzmdj5b2gkev/5UuRRT4NCEorO8kZZlHSyffe3Q1uh61+FtmjmjbLFM1oexxIvabaQRyCCVF+Rl4zBfqJQnGTjKOzWu++jNm7rN7pQ/wY9n3duO6IF21zGkkUb3NIvg2mbW/wAjDXBoKnlzvNmzJ6XTduWzWhpNXzm57wYIhE0NDQ0Oc71JslxJJ5/sFB6OFoSowtKWZ33sl9lobl/VwyWtOo4sE0zGBglkB5A7bm9nFVZvVHnrhDhJqlVlCDd2lb7PkY8bqt+PJhvEbT91Y5gFnz7gW2fbuoTtboV1OFQnCtDM/wCo030s7jE6sfiNhEcbf4U75gSTzvsFp9uHHlE2rdBV4TTqSm3J/FFR+nP7H3H1UAJWTY7XQvl8UR+I8FjyKJDwd1HvXyl+VimXCneE41GppZW7J3XK6emhz+XP95ke/aG7nE7W3Qv0F2aUHqUoZIKN729TEhcIFuA54CAIAgCAIAgCAIAgCAIC9akr+bPu/c6AwvkQ7L2CtF8IAgCAIAgCAIAgCAIAgCAIAgCAID//2Q=="/>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9" name="Rectangle 3"/>
          <p:cNvSpPr>
            <a:spLocks/>
          </p:cNvSpPr>
          <p:nvPr/>
        </p:nvSpPr>
        <p:spPr bwMode="auto">
          <a:xfrm>
            <a:off x="2078440" y="402305"/>
            <a:ext cx="8308032" cy="756320"/>
          </a:xfrm>
          <a:prstGeom prst="rect">
            <a:avLst/>
          </a:prstGeom>
          <a:noFill/>
          <a:ln w="9525">
            <a:noFill/>
            <a:miter lim="800000"/>
            <a:headEnd/>
            <a:tailEnd/>
          </a:ln>
        </p:spPr>
        <p:txBody>
          <a:bodyPr/>
          <a:lstStyle/>
          <a:p>
            <a:r>
              <a:rPr lang="es-CL" sz="2800">
                <a:latin typeface="Calibri" pitchFamily="34" charset="0"/>
              </a:rPr>
              <a:t>Plan de Adaptación Nacional al Cambio Climático del Sector </a:t>
            </a:r>
            <a:r>
              <a:rPr lang="es-CL" sz="2800" err="1">
                <a:latin typeface="Calibri" pitchFamily="34" charset="0"/>
              </a:rPr>
              <a:t>Silvoagropecuario</a:t>
            </a:r>
            <a:endParaRPr lang="es-CL" sz="2800">
              <a:latin typeface="Calibri" pitchFamily="34" charset="0"/>
            </a:endParaRP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2300" y="1628800"/>
            <a:ext cx="254319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10 Diagrama"/>
          <p:cNvGraphicFramePr/>
          <p:nvPr>
            <p:extLst/>
          </p:nvPr>
        </p:nvGraphicFramePr>
        <p:xfrm>
          <a:off x="2063552" y="5423158"/>
          <a:ext cx="3096344" cy="100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Rectángulo"/>
          <p:cNvSpPr/>
          <p:nvPr/>
        </p:nvSpPr>
        <p:spPr>
          <a:xfrm>
            <a:off x="1916601" y="4937720"/>
            <a:ext cx="2494594" cy="369332"/>
          </a:xfrm>
          <a:prstGeom prst="rect">
            <a:avLst/>
          </a:prstGeom>
        </p:spPr>
        <p:txBody>
          <a:bodyPr wrap="none">
            <a:spAutoFit/>
          </a:bodyPr>
          <a:lstStyle/>
          <a:p>
            <a:pPr algn="ctr"/>
            <a:r>
              <a:rPr lang="es-CL"/>
              <a:t>Publicación 2013-2018</a:t>
            </a:r>
          </a:p>
        </p:txBody>
      </p:sp>
      <p:graphicFrame>
        <p:nvGraphicFramePr>
          <p:cNvPr id="4" name="3 Diagrama"/>
          <p:cNvGraphicFramePr/>
          <p:nvPr>
            <p:extLst/>
          </p:nvPr>
        </p:nvGraphicFramePr>
        <p:xfrm>
          <a:off x="5303912" y="1700808"/>
          <a:ext cx="4464496" cy="20477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12 CuadroTexto"/>
          <p:cNvSpPr txBox="1"/>
          <p:nvPr/>
        </p:nvSpPr>
        <p:spPr>
          <a:xfrm>
            <a:off x="4793229" y="2204864"/>
            <a:ext cx="1516488" cy="923330"/>
          </a:xfrm>
          <a:prstGeom prst="rect">
            <a:avLst/>
          </a:prstGeom>
          <a:noFill/>
        </p:spPr>
        <p:txBody>
          <a:bodyPr wrap="square" rtlCol="0">
            <a:spAutoFit/>
          </a:bodyPr>
          <a:lstStyle/>
          <a:p>
            <a:pPr algn="ctr"/>
            <a:r>
              <a:rPr lang="es-CL"/>
              <a:t>Ejes estratégicos</a:t>
            </a:r>
          </a:p>
          <a:p>
            <a:pPr algn="ctr"/>
            <a:r>
              <a:rPr lang="es-CL"/>
              <a:t>Ministeriales</a:t>
            </a:r>
          </a:p>
        </p:txBody>
      </p:sp>
      <p:graphicFrame>
        <p:nvGraphicFramePr>
          <p:cNvPr id="18" name="17 Diagrama"/>
          <p:cNvGraphicFramePr/>
          <p:nvPr>
            <p:extLst/>
          </p:nvPr>
        </p:nvGraphicFramePr>
        <p:xfrm>
          <a:off x="5865083" y="4037826"/>
          <a:ext cx="3624064" cy="2032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7" name="26 CuadroTexto"/>
          <p:cNvSpPr txBox="1"/>
          <p:nvPr/>
        </p:nvSpPr>
        <p:spPr>
          <a:xfrm>
            <a:off x="4799856" y="4684495"/>
            <a:ext cx="1516488" cy="646331"/>
          </a:xfrm>
          <a:prstGeom prst="rect">
            <a:avLst/>
          </a:prstGeom>
          <a:noFill/>
        </p:spPr>
        <p:txBody>
          <a:bodyPr wrap="square" rtlCol="0">
            <a:spAutoFit/>
          </a:bodyPr>
          <a:lstStyle/>
          <a:p>
            <a:pPr algn="ctr"/>
            <a:r>
              <a:rPr lang="es-CL"/>
              <a:t>21</a:t>
            </a:r>
          </a:p>
          <a:p>
            <a:pPr algn="ctr"/>
            <a:r>
              <a:rPr lang="es-CL"/>
              <a:t>medidas</a:t>
            </a:r>
          </a:p>
        </p:txBody>
      </p:sp>
      <p:sp>
        <p:nvSpPr>
          <p:cNvPr id="21" name="20 Cheurón"/>
          <p:cNvSpPr/>
          <p:nvPr/>
        </p:nvSpPr>
        <p:spPr>
          <a:xfrm>
            <a:off x="9857493" y="3607259"/>
            <a:ext cx="319687" cy="792088"/>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23" name="22 CuadroTexto"/>
          <p:cNvSpPr txBox="1"/>
          <p:nvPr/>
        </p:nvSpPr>
        <p:spPr>
          <a:xfrm>
            <a:off x="10177180" y="1772816"/>
            <a:ext cx="311309" cy="3970318"/>
          </a:xfrm>
          <a:prstGeom prst="rect">
            <a:avLst/>
          </a:prstGeom>
          <a:noFill/>
        </p:spPr>
        <p:txBody>
          <a:bodyPr wrap="square" rtlCol="0">
            <a:spAutoFit/>
          </a:bodyPr>
          <a:lstStyle/>
          <a:p>
            <a:pPr algn="ctr"/>
            <a:r>
              <a:rPr lang="es-CL" b="1"/>
              <a:t>IMPLEMENTACIÓN</a:t>
            </a:r>
          </a:p>
        </p:txBody>
      </p:sp>
    </p:spTree>
    <p:extLst>
      <p:ext uri="{BB962C8B-B14F-4D97-AF65-F5344CB8AC3E}">
        <p14:creationId xmlns:p14="http://schemas.microsoft.com/office/powerpoint/2010/main" val="798513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 xmlns:a16="http://schemas.microsoft.com/office/drawing/2014/main" id="{23AE2D41-FD74-46D2-B166-80D5E95687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8215" y="10896"/>
            <a:ext cx="5363308" cy="683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 xmlns:a16="http://schemas.microsoft.com/office/drawing/2014/main" id="{8DC5290F-8E4E-44B5-95A0-6EEC632F3EF0}"/>
              </a:ext>
            </a:extLst>
          </p:cNvPr>
          <p:cNvSpPr txBox="1"/>
          <p:nvPr/>
        </p:nvSpPr>
        <p:spPr>
          <a:xfrm>
            <a:off x="6121155" y="3140968"/>
            <a:ext cx="4203701" cy="923330"/>
          </a:xfrm>
          <a:prstGeom prst="rect">
            <a:avLst/>
          </a:prstGeom>
          <a:noFill/>
        </p:spPr>
        <p:txBody>
          <a:bodyPr wrap="square" rtlCol="0">
            <a:spAutoFit/>
          </a:bodyPr>
          <a:lstStyle/>
          <a:p>
            <a:r>
              <a:rPr lang="es-CL"/>
              <a:t>Actualización Plan de Adaptación al cambio climático del sector silvoagropecuario</a:t>
            </a:r>
          </a:p>
        </p:txBody>
      </p:sp>
    </p:spTree>
    <p:extLst>
      <p:ext uri="{BB962C8B-B14F-4D97-AF65-F5344CB8AC3E}">
        <p14:creationId xmlns:p14="http://schemas.microsoft.com/office/powerpoint/2010/main" val="994260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ECA1334-71F7-4E69-BCC4-41458AD7CF3E}"/>
              </a:ext>
            </a:extLst>
          </p:cNvPr>
          <p:cNvSpPr>
            <a:spLocks noGrp="1"/>
          </p:cNvSpPr>
          <p:nvPr>
            <p:ph type="title"/>
          </p:nvPr>
        </p:nvSpPr>
        <p:spPr>
          <a:xfrm>
            <a:off x="2152650" y="1465621"/>
            <a:ext cx="2501696" cy="4052528"/>
          </a:xfrm>
        </p:spPr>
        <p:txBody>
          <a:bodyPr>
            <a:normAutofit/>
          </a:bodyPr>
          <a:lstStyle/>
          <a:p>
            <a:r>
              <a:rPr lang="es-CL" sz="2775">
                <a:solidFill>
                  <a:srgbClr val="FFFFFF"/>
                </a:solidFill>
              </a:rPr>
              <a:t>ORIENTACIONES</a:t>
            </a:r>
          </a:p>
        </p:txBody>
      </p:sp>
      <p:graphicFrame>
        <p:nvGraphicFramePr>
          <p:cNvPr id="5" name="Marcador de contenido 2">
            <a:extLst>
              <a:ext uri="{FF2B5EF4-FFF2-40B4-BE49-F238E27FC236}">
                <a16:creationId xmlns="" xmlns:a16="http://schemas.microsoft.com/office/drawing/2014/main" id="{F09577B7-EA8A-4AA3-94BB-79403631E5C7}"/>
              </a:ext>
            </a:extLst>
          </p:cNvPr>
          <p:cNvGraphicFramePr>
            <a:graphicFrameLocks noGrp="1"/>
          </p:cNvGraphicFramePr>
          <p:nvPr>
            <p:ph idx="1"/>
            <p:extLst>
              <p:ext uri="{D42A27DB-BD31-4B8C-83A1-F6EECF244321}">
                <p14:modId xmlns:p14="http://schemas.microsoft.com/office/powerpoint/2010/main" val="375486991"/>
              </p:ext>
            </p:extLst>
          </p:nvPr>
        </p:nvGraphicFramePr>
        <p:xfrm>
          <a:off x="1647158" y="455803"/>
          <a:ext cx="6529688" cy="60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3025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a:extLst>
              <a:ext uri="{FF2B5EF4-FFF2-40B4-BE49-F238E27FC236}">
                <a16:creationId xmlns="" xmlns:a16="http://schemas.microsoft.com/office/drawing/2014/main" id="{9C8BC782-ADA5-4A09-A7DA-3DBBFA12B453}"/>
              </a:ext>
            </a:extLst>
          </p:cNvPr>
          <p:cNvSpPr>
            <a:spLocks noGrp="1"/>
          </p:cNvSpPr>
          <p:nvPr>
            <p:ph type="title"/>
          </p:nvPr>
        </p:nvSpPr>
        <p:spPr>
          <a:xfrm>
            <a:off x="3640015" y="2192436"/>
            <a:ext cx="3220369" cy="1159934"/>
          </a:xfrm>
          <a:prstGeom prst="rect">
            <a:avLst/>
          </a:prstGeom>
          <a:noFill/>
        </p:spPr>
        <p:txBody>
          <a:bodyPr vert="horz" wrap="none" lIns="51435" tIns="25718" rIns="51435" bIns="25718" rtlCol="0" anchor="ctr">
            <a:spAutoFit/>
          </a:bodyPr>
          <a:lstStyle/>
          <a:p>
            <a:r>
              <a:rPr lang="es-ES" sz="7200" b="1" dirty="0">
                <a:ln w="0"/>
                <a:effectLst>
                  <a:reflection blurRad="6350" stA="53000" endA="300" endPos="35500" dir="5400000" sy="-90000" algn="bl" rotWithShape="0"/>
                </a:effectLst>
              </a:rPr>
              <a:t>Gracias</a:t>
            </a:r>
          </a:p>
        </p:txBody>
      </p:sp>
      <p:sp>
        <p:nvSpPr>
          <p:cNvPr id="18" name="Marcador de contenido 17">
            <a:extLst>
              <a:ext uri="{FF2B5EF4-FFF2-40B4-BE49-F238E27FC236}">
                <a16:creationId xmlns="" xmlns:a16="http://schemas.microsoft.com/office/drawing/2014/main" id="{5119B89D-7B25-4CD5-BC3C-AC62256FD813}"/>
              </a:ext>
            </a:extLst>
          </p:cNvPr>
          <p:cNvSpPr txBox="1">
            <a:spLocks noGrp="1"/>
          </p:cNvSpPr>
          <p:nvPr>
            <p:ph idx="1"/>
          </p:nvPr>
        </p:nvSpPr>
        <p:spPr>
          <a:xfrm>
            <a:off x="2638052" y="3672736"/>
            <a:ext cx="5224293" cy="1492716"/>
          </a:xfrm>
          <a:prstGeom prst="rect">
            <a:avLst/>
          </a:prstGeom>
          <a:noFill/>
        </p:spPr>
        <p:txBody>
          <a:bodyPr wrap="square" rtlCol="0">
            <a:spAutoFit/>
          </a:bodyPr>
          <a:lstStyle/>
          <a:p>
            <a:pPr marL="0" indent="0" algn="ctr">
              <a:buNone/>
            </a:pPr>
            <a:r>
              <a:rPr lang="es-CL" sz="1400" b="1" err="1">
                <a:solidFill>
                  <a:schemeClr val="accent1"/>
                </a:solidFill>
              </a:rPr>
              <a:t>J.Angelina</a:t>
            </a:r>
            <a:r>
              <a:rPr lang="es-CL" sz="1400" b="1">
                <a:solidFill>
                  <a:schemeClr val="accent1"/>
                </a:solidFill>
              </a:rPr>
              <a:t> Espinoza O.</a:t>
            </a:r>
          </a:p>
          <a:p>
            <a:pPr marL="0" indent="0" algn="ctr">
              <a:buNone/>
            </a:pPr>
            <a:r>
              <a:rPr lang="es-CL" sz="2400">
                <a:solidFill>
                  <a:schemeClr val="accent1"/>
                </a:solidFill>
                <a:hlinkClick r:id="rId2"/>
              </a:rPr>
              <a:t>jespinoz@odepa.gob.cl</a:t>
            </a:r>
            <a:endParaRPr lang="es-CL" sz="2400">
              <a:solidFill>
                <a:schemeClr val="accent1"/>
              </a:solidFill>
            </a:endParaRPr>
          </a:p>
          <a:p>
            <a:pPr marL="0" indent="0" algn="ctr">
              <a:buNone/>
            </a:pPr>
            <a:r>
              <a:rPr lang="es-CL" sz="1400" b="1">
                <a:solidFill>
                  <a:schemeClr val="accent1"/>
                </a:solidFill>
              </a:rPr>
              <a:t>Especialista encargada de cambio climático</a:t>
            </a:r>
          </a:p>
          <a:p>
            <a:pPr marL="0" indent="0" algn="ctr">
              <a:buNone/>
            </a:pPr>
            <a:r>
              <a:rPr lang="es-CL" sz="1400" b="1">
                <a:solidFill>
                  <a:schemeClr val="accent1"/>
                </a:solidFill>
              </a:rPr>
              <a:t>ODEPA</a:t>
            </a:r>
          </a:p>
        </p:txBody>
      </p:sp>
    </p:spTree>
    <p:extLst>
      <p:ext uri="{BB962C8B-B14F-4D97-AF65-F5344CB8AC3E}">
        <p14:creationId xmlns:p14="http://schemas.microsoft.com/office/powerpoint/2010/main" val="545438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3359697" y="265261"/>
            <a:ext cx="5868559" cy="571451"/>
          </a:xfrm>
        </p:spPr>
        <p:txBody>
          <a:bodyPr>
            <a:normAutofit fontScale="90000"/>
          </a:bodyPr>
          <a:lstStyle/>
          <a:p>
            <a:r>
              <a:rPr lang="es-CL" sz="2400">
                <a:solidFill>
                  <a:schemeClr val="tx1"/>
                </a:solidFill>
              </a:rPr>
              <a:t>Políticas y compromisos CC en  Chile y MINAGRI</a:t>
            </a:r>
            <a:br>
              <a:rPr lang="es-CL" sz="2400">
                <a:solidFill>
                  <a:schemeClr val="tx1"/>
                </a:solidFill>
              </a:rPr>
            </a:br>
            <a:r>
              <a:rPr lang="es-CL" sz="2400">
                <a:solidFill>
                  <a:schemeClr val="tx1"/>
                </a:solidFill>
              </a:rPr>
              <a:t>Mitigación y adaptación</a:t>
            </a:r>
          </a:p>
        </p:txBody>
      </p:sp>
      <p:graphicFrame>
        <p:nvGraphicFramePr>
          <p:cNvPr id="5" name="Marcador de contenido 4"/>
          <p:cNvGraphicFramePr>
            <a:graphicFrameLocks noGrp="1"/>
          </p:cNvGraphicFramePr>
          <p:nvPr>
            <p:ph idx="1"/>
            <p:extLst/>
          </p:nvPr>
        </p:nvGraphicFramePr>
        <p:xfrm>
          <a:off x="2063552" y="1196752"/>
          <a:ext cx="8136904" cy="5110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420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and Policy Coming Together</a:t>
            </a:r>
            <a:endParaRPr lang="en-US" dirty="0"/>
          </a:p>
        </p:txBody>
      </p:sp>
      <p:sp>
        <p:nvSpPr>
          <p:cNvPr id="3" name="Content Placeholder 2"/>
          <p:cNvSpPr>
            <a:spLocks noGrp="1"/>
          </p:cNvSpPr>
          <p:nvPr>
            <p:ph idx="1"/>
          </p:nvPr>
        </p:nvSpPr>
        <p:spPr>
          <a:xfrm>
            <a:off x="338667" y="1582615"/>
            <a:ext cx="9274002" cy="5275385"/>
          </a:xfrm>
        </p:spPr>
        <p:txBody>
          <a:bodyPr>
            <a:normAutofit fontScale="62500" lnSpcReduction="20000"/>
          </a:bodyPr>
          <a:lstStyle/>
          <a:p>
            <a:pPr>
              <a:buFont typeface="Courier New" charset="0"/>
              <a:buChar char="o"/>
            </a:pPr>
            <a:r>
              <a:rPr lang="en-US" sz="3100" dirty="0" smtClean="0"/>
              <a:t>Agriculture </a:t>
            </a:r>
            <a:r>
              <a:rPr lang="en-US" sz="3100" dirty="0"/>
              <a:t>(including its effect on land use change) represents a significant component of the NDC in many countries. Yet to successfully implement the agricultural component of an NDC, policymakers need to better understand the likely impact of climate change on agriculture, as well as the potential savings in greenhouse gas (GHG) emissions from policy and investment options. There is also the issue of the possible tradeoff between mitigation and adaptation -- though Climate-Smart Agriculture (CSA) endeavors to find win-win options.</a:t>
            </a:r>
          </a:p>
          <a:p>
            <a:pPr>
              <a:buFont typeface="Courier New" charset="0"/>
              <a:buChar char="o"/>
            </a:pPr>
            <a:r>
              <a:rPr lang="en-US" sz="3100" dirty="0"/>
              <a:t>Science is able to provide valuable information to policymakers that can enable them to make better decisions in both short- and long-term planning. Yet there are challenges. Scientists sometimes have difficulty communicating relevant facts in understandable terms. And policymakers sometimes are challenged to communicate their questions in terms that scientists can meaningfully grapple with.</a:t>
            </a:r>
          </a:p>
          <a:p>
            <a:pPr>
              <a:buFont typeface="Courier New" charset="0"/>
              <a:buChar char="o"/>
            </a:pPr>
            <a:r>
              <a:rPr lang="en-US" sz="3100" dirty="0" smtClean="0"/>
              <a:t>Experiences of scientists </a:t>
            </a:r>
            <a:r>
              <a:rPr lang="en-US" sz="3100" dirty="0"/>
              <a:t>and policymakers </a:t>
            </a:r>
            <a:r>
              <a:rPr lang="en-US" sz="3100" dirty="0" smtClean="0"/>
              <a:t>dealing </a:t>
            </a:r>
            <a:r>
              <a:rPr lang="en-US" sz="3100" dirty="0"/>
              <a:t>with science, policy, and the interaction of the two, in country plans to address climate change impacts to agriculture, and agriculture impacts to climate change. Presenters will represent the perspectives of several regions including Latin America, Africa, and the Caucasus, as well as academic institutions and international research institutes.</a:t>
            </a:r>
          </a:p>
          <a:p>
            <a:pPr>
              <a:buFont typeface="Courier New" charset="0"/>
              <a:buChar char="o"/>
            </a:pPr>
            <a:endParaRPr lang="en-US" dirty="0" smtClean="0"/>
          </a:p>
          <a:p>
            <a:endParaRPr lang="en-US" dirty="0"/>
          </a:p>
          <a:p>
            <a:endParaRPr lang="en-US" dirty="0"/>
          </a:p>
        </p:txBody>
      </p:sp>
    </p:spTree>
    <p:extLst>
      <p:ext uri="{BB962C8B-B14F-4D97-AF65-F5344CB8AC3E}">
        <p14:creationId xmlns:p14="http://schemas.microsoft.com/office/powerpoint/2010/main" val="1764787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7923" y="509956"/>
            <a:ext cx="9506853" cy="3098826"/>
          </a:xfrm>
        </p:spPr>
        <p:txBody>
          <a:bodyPr>
            <a:normAutofit/>
          </a:bodyPr>
          <a:lstStyle/>
          <a:p>
            <a:r>
              <a:rPr lang="en-US" sz="3600" b="1" dirty="0"/>
              <a:t>NDC implementation case study:</a:t>
            </a:r>
            <a:r>
              <a:rPr lang="es-ES" sz="3600" dirty="0"/>
              <a:t/>
            </a:r>
            <a:br>
              <a:rPr lang="es-ES" sz="3600" dirty="0"/>
            </a:br>
            <a:r>
              <a:rPr lang="en-US" sz="3600" b="1" dirty="0"/>
              <a:t>Looking for transformation by reducing emissions intensity in climate-smart beef production agroecosystems in Uruguay </a:t>
            </a:r>
            <a:endParaRPr lang="es-ES" sz="3600" b="1" dirty="0"/>
          </a:p>
        </p:txBody>
      </p:sp>
      <p:sp>
        <p:nvSpPr>
          <p:cNvPr id="3" name="2 Subtítulo"/>
          <p:cNvSpPr>
            <a:spLocks noGrp="1"/>
          </p:cNvSpPr>
          <p:nvPr>
            <p:ph type="subTitle" idx="1"/>
          </p:nvPr>
        </p:nvSpPr>
        <p:spPr>
          <a:xfrm>
            <a:off x="2855640" y="4293096"/>
            <a:ext cx="6400800" cy="1752600"/>
          </a:xfrm>
        </p:spPr>
        <p:txBody>
          <a:bodyPr>
            <a:normAutofit/>
          </a:bodyPr>
          <a:lstStyle/>
          <a:p>
            <a:r>
              <a:rPr lang="es-UY">
                <a:solidFill>
                  <a:schemeClr val="accent1"/>
                </a:solidFill>
              </a:rPr>
              <a:t>Carolina </a:t>
            </a:r>
            <a:r>
              <a:rPr lang="es-UY" err="1">
                <a:solidFill>
                  <a:schemeClr val="accent1"/>
                </a:solidFill>
              </a:rPr>
              <a:t>Bailán</a:t>
            </a:r>
            <a:endParaRPr lang="es-UY">
              <a:solidFill>
                <a:schemeClr val="accent1"/>
              </a:solidFill>
            </a:endParaRPr>
          </a:p>
          <a:p>
            <a:r>
              <a:rPr lang="es-UY" err="1">
                <a:solidFill>
                  <a:schemeClr val="accent1"/>
                </a:solidFill>
              </a:rPr>
              <a:t>Ministry</a:t>
            </a:r>
            <a:r>
              <a:rPr lang="es-UY">
                <a:solidFill>
                  <a:schemeClr val="accent1"/>
                </a:solidFill>
              </a:rPr>
              <a:t> of Livestock, </a:t>
            </a:r>
            <a:r>
              <a:rPr lang="es-UY" err="1">
                <a:solidFill>
                  <a:schemeClr val="accent1"/>
                </a:solidFill>
              </a:rPr>
              <a:t>Agriculture</a:t>
            </a:r>
            <a:r>
              <a:rPr lang="es-UY">
                <a:solidFill>
                  <a:schemeClr val="accent1"/>
                </a:solidFill>
              </a:rPr>
              <a:t> and </a:t>
            </a:r>
            <a:r>
              <a:rPr lang="es-UY" err="1">
                <a:solidFill>
                  <a:schemeClr val="accent1"/>
                </a:solidFill>
              </a:rPr>
              <a:t>Fishery</a:t>
            </a:r>
            <a:r>
              <a:rPr lang="es-UY">
                <a:solidFill>
                  <a:schemeClr val="accent1"/>
                </a:solidFill>
              </a:rPr>
              <a:t>- Uruguay</a:t>
            </a:r>
          </a:p>
          <a:p>
            <a:r>
              <a:rPr lang="es-UY" err="1">
                <a:solidFill>
                  <a:schemeClr val="accent1"/>
                </a:solidFill>
              </a:rPr>
              <a:t>December</a:t>
            </a:r>
            <a:r>
              <a:rPr lang="es-UY">
                <a:solidFill>
                  <a:schemeClr val="accent1"/>
                </a:solidFill>
              </a:rPr>
              <a:t> 6th, 2018</a:t>
            </a:r>
          </a:p>
          <a:p>
            <a:r>
              <a:rPr lang="es-UY">
                <a:solidFill>
                  <a:schemeClr val="accent1"/>
                </a:solidFill>
              </a:rPr>
              <a:t>COP 24</a:t>
            </a:r>
          </a:p>
          <a:p>
            <a:endParaRPr lang="es-ES" dirty="0">
              <a:solidFill>
                <a:schemeClr val="accent1"/>
              </a:solidFill>
            </a:endParaRPr>
          </a:p>
        </p:txBody>
      </p:sp>
    </p:spTree>
    <p:extLst>
      <p:ext uri="{BB962C8B-B14F-4D97-AF65-F5344CB8AC3E}">
        <p14:creationId xmlns:p14="http://schemas.microsoft.com/office/powerpoint/2010/main" val="880866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sz="half" idx="2"/>
          </p:nvPr>
        </p:nvSpPr>
        <p:spPr>
          <a:xfrm>
            <a:off x="716215" y="620689"/>
            <a:ext cx="7931224" cy="1857375"/>
          </a:xfrm>
          <a:solidFill>
            <a:schemeClr val="accent1">
              <a:lumMod val="75000"/>
            </a:schemeClr>
          </a:solidFill>
        </p:spPr>
        <p:txBody>
          <a:bodyPr>
            <a:normAutofit/>
          </a:bodyPr>
          <a:lstStyle/>
          <a:p>
            <a:pPr>
              <a:defRPr/>
            </a:pPr>
            <a:r>
              <a:rPr lang="en-US" sz="3200" dirty="0">
                <a:solidFill>
                  <a:schemeClr val="bg1"/>
                </a:solidFill>
              </a:rPr>
              <a:t>Uruguay is a livestock  country with an economy strongly based on the agricultural sector (70% of all exports). </a:t>
            </a:r>
          </a:p>
        </p:txBody>
      </p:sp>
      <p:pic>
        <p:nvPicPr>
          <p:cNvPr id="54274" name="Picture 2" descr="C:\Users\Guest\Desktop\PRESENTACION cc MINISTRO\DSC_1539.JPG"/>
          <p:cNvPicPr>
            <a:picLocks noChangeAspect="1" noChangeArrowheads="1"/>
          </p:cNvPicPr>
          <p:nvPr/>
        </p:nvPicPr>
        <p:blipFill>
          <a:blip r:embed="rId2" cstate="print"/>
          <a:srcRect/>
          <a:stretch>
            <a:fillRect/>
          </a:stretch>
        </p:blipFill>
        <p:spPr bwMode="auto">
          <a:xfrm>
            <a:off x="730487" y="2924944"/>
            <a:ext cx="5692287" cy="2350592"/>
          </a:xfrm>
          <a:prstGeom prst="rect">
            <a:avLst/>
          </a:prstGeom>
          <a:noFill/>
          <a:ln w="9525">
            <a:noFill/>
            <a:miter lim="800000"/>
            <a:headEnd/>
            <a:tailEnd/>
          </a:ln>
        </p:spPr>
      </p:pic>
      <p:pic>
        <p:nvPicPr>
          <p:cNvPr id="4" name="Picture 6" descr="DSC_2916"/>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807313" y="3976390"/>
            <a:ext cx="3693099" cy="2598292"/>
          </a:xfrm>
          <a:prstGeom prst="rect">
            <a:avLst/>
          </a:prstGeom>
          <a:noFill/>
          <a:ln w="9525">
            <a:noFill/>
            <a:miter lim="800000"/>
            <a:headEnd/>
            <a:tailEnd/>
          </a:ln>
        </p:spPr>
      </p:pic>
    </p:spTree>
    <p:extLst>
      <p:ext uri="{BB962C8B-B14F-4D97-AF65-F5344CB8AC3E}">
        <p14:creationId xmlns:p14="http://schemas.microsoft.com/office/powerpoint/2010/main" val="85569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2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idx="4294967295"/>
          </p:nvPr>
        </p:nvSpPr>
        <p:spPr>
          <a:xfrm>
            <a:off x="1630363" y="0"/>
            <a:ext cx="8894762" cy="1214438"/>
          </a:xfrm>
          <a:solidFill>
            <a:srgbClr val="006600"/>
          </a:solidFill>
        </p:spPr>
        <p:txBody>
          <a:bodyPr>
            <a:normAutofit/>
          </a:bodyPr>
          <a:lstStyle/>
          <a:p>
            <a:pPr marL="609600" indent="-609600">
              <a:spcBef>
                <a:spcPct val="20000"/>
              </a:spcBef>
              <a:buFont typeface="Arial" charset="0"/>
              <a:defRPr/>
            </a:pPr>
            <a:r>
              <a:rPr lang="es-ES_tradnl" sz="3200" b="1" dirty="0">
                <a:solidFill>
                  <a:schemeClr val="bg1"/>
                </a:solidFill>
              </a:rPr>
              <a:t>Context: simultaneous targets have to be achieved </a:t>
            </a:r>
            <a:endParaRPr lang="es-ES" sz="3200" b="1" dirty="0">
              <a:solidFill>
                <a:schemeClr val="bg1"/>
              </a:solidFill>
            </a:endParaRPr>
          </a:p>
        </p:txBody>
      </p:sp>
      <p:sp>
        <p:nvSpPr>
          <p:cNvPr id="74757" name="Rectangle 3"/>
          <p:cNvSpPr>
            <a:spLocks noGrp="1"/>
          </p:cNvSpPr>
          <p:nvPr>
            <p:ph type="body" idx="4294967295"/>
          </p:nvPr>
        </p:nvSpPr>
        <p:spPr>
          <a:xfrm>
            <a:off x="1524000" y="1357313"/>
            <a:ext cx="8929718" cy="4525962"/>
          </a:xfrm>
        </p:spPr>
        <p:txBody>
          <a:bodyPr>
            <a:normAutofit/>
          </a:bodyPr>
          <a:lstStyle/>
          <a:p>
            <a:pPr marL="609600" indent="-609600">
              <a:buFont typeface="Arial" charset="0"/>
              <a:buAutoNum type="arabicPeriod"/>
            </a:pPr>
            <a:r>
              <a:rPr lang="es-ES_tradnl" sz="2800" b="1" dirty="0">
                <a:solidFill>
                  <a:srgbClr val="006600"/>
                </a:solidFill>
                <a:latin typeface="+mj-lt"/>
                <a:ea typeface="+mj-ea"/>
                <a:cs typeface="+mj-cs"/>
              </a:rPr>
              <a:t>More food.</a:t>
            </a:r>
          </a:p>
          <a:p>
            <a:pPr marL="609600" indent="-609600">
              <a:buNone/>
            </a:pPr>
            <a:r>
              <a:rPr lang="es-ES_tradnl" sz="2800" b="1" dirty="0">
                <a:solidFill>
                  <a:srgbClr val="006600"/>
                </a:solidFill>
                <a:latin typeface="+mj-lt"/>
                <a:ea typeface="+mj-ea"/>
                <a:cs typeface="+mj-cs"/>
              </a:rPr>
              <a:t> </a:t>
            </a:r>
          </a:p>
          <a:p>
            <a:pPr marL="609600" indent="-609600">
              <a:buNone/>
            </a:pPr>
            <a:r>
              <a:rPr lang="es-ES_tradnl" sz="2800" b="1" dirty="0">
                <a:solidFill>
                  <a:srgbClr val="006600"/>
                </a:solidFill>
                <a:latin typeface="+mj-lt"/>
                <a:ea typeface="+mj-ea"/>
                <a:cs typeface="+mj-cs"/>
              </a:rPr>
              <a:t>2.	Less environmental footprint.</a:t>
            </a:r>
          </a:p>
          <a:p>
            <a:pPr marL="609600" indent="-609600">
              <a:buFont typeface="Arial" charset="0"/>
              <a:buAutoNum type="arabicPeriod"/>
            </a:pPr>
            <a:endParaRPr lang="es-ES_tradnl" sz="2800" b="1" dirty="0">
              <a:solidFill>
                <a:srgbClr val="006600"/>
              </a:solidFill>
              <a:latin typeface="+mj-lt"/>
              <a:ea typeface="+mj-ea"/>
              <a:cs typeface="+mj-cs"/>
            </a:endParaRPr>
          </a:p>
          <a:p>
            <a:pPr marL="609600" indent="-609600">
              <a:buNone/>
            </a:pPr>
            <a:r>
              <a:rPr lang="es-ES_tradnl" sz="2800" b="1" dirty="0">
                <a:solidFill>
                  <a:srgbClr val="006600"/>
                </a:solidFill>
                <a:latin typeface="+mj-lt"/>
                <a:ea typeface="+mj-ea"/>
                <a:cs typeface="+mj-cs"/>
              </a:rPr>
              <a:t>3. 	Mitigation and adaptation of / to CC.</a:t>
            </a:r>
          </a:p>
          <a:p>
            <a:pPr marL="609600" indent="-609600">
              <a:buFont typeface="Arial" charset="0"/>
              <a:buAutoNum type="arabicPeriod"/>
            </a:pPr>
            <a:endParaRPr lang="es-ES" sz="2400" dirty="0">
              <a:ln>
                <a:solidFill>
                  <a:schemeClr val="tx1"/>
                </a:solidFill>
              </a:ln>
              <a:solidFill>
                <a:srgbClr val="006600"/>
              </a:solidFill>
            </a:endParaRPr>
          </a:p>
        </p:txBody>
      </p:sp>
      <p:pic>
        <p:nvPicPr>
          <p:cNvPr id="7475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0364" y="4143376"/>
            <a:ext cx="4251325" cy="2714625"/>
          </a:xfrm>
          <a:prstGeom prst="rect">
            <a:avLst/>
          </a:prstGeom>
          <a:noFill/>
          <a:ln w="28575">
            <a:solidFill>
              <a:srgbClr val="000000"/>
            </a:solidFill>
            <a:round/>
            <a:headEnd/>
            <a:tailEnd/>
          </a:ln>
        </p:spPr>
      </p:pic>
      <p:pic>
        <p:nvPicPr>
          <p:cNvPr id="7475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7439" y="4143376"/>
            <a:ext cx="4357687" cy="2714625"/>
          </a:xfrm>
          <a:prstGeom prst="rect">
            <a:avLst/>
          </a:prstGeom>
          <a:noFill/>
          <a:ln w="28575">
            <a:solidFill>
              <a:schemeClr val="tx1"/>
            </a:solidFill>
            <a:round/>
            <a:headEnd/>
            <a:tailEnd/>
          </a:ln>
        </p:spPr>
      </p:pic>
    </p:spTree>
    <p:extLst>
      <p:ext uri="{BB962C8B-B14F-4D97-AF65-F5344CB8AC3E}">
        <p14:creationId xmlns:p14="http://schemas.microsoft.com/office/powerpoint/2010/main" val="2038035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61292" y="908721"/>
            <a:ext cx="8229600" cy="5217443"/>
          </a:xfrm>
        </p:spPr>
        <p:txBody>
          <a:bodyPr>
            <a:normAutofit lnSpcReduction="10000"/>
          </a:bodyPr>
          <a:lstStyle/>
          <a:p>
            <a:r>
              <a:rPr lang="en-US" sz="2400" dirty="0"/>
              <a:t>Uruguay’s national agricultural policies have defined </a:t>
            </a:r>
            <a:r>
              <a:rPr lang="en-US" sz="2400" b="1" dirty="0">
                <a:solidFill>
                  <a:srgbClr val="0070C0"/>
                </a:solidFill>
              </a:rPr>
              <a:t>adaptation and mitigation as key priorities </a:t>
            </a:r>
            <a:r>
              <a:rPr lang="en-US" sz="2400" dirty="0"/>
              <a:t>and this is reflected in the Nationally Determined Contribution (NDC).</a:t>
            </a:r>
          </a:p>
          <a:p>
            <a:endParaRPr lang="en-US" sz="2400" dirty="0"/>
          </a:p>
          <a:p>
            <a:r>
              <a:rPr lang="en-US" sz="2400" dirty="0"/>
              <a:t>The </a:t>
            </a:r>
            <a:r>
              <a:rPr lang="en-US" sz="2400" b="1" dirty="0">
                <a:solidFill>
                  <a:srgbClr val="0070C0"/>
                </a:solidFill>
              </a:rPr>
              <a:t>livestock sector (beef and dairy) is very sensitive to climate change</a:t>
            </a:r>
            <a:r>
              <a:rPr lang="en-US" sz="2400" dirty="0"/>
              <a:t>, and in particular to droughts, as the nutritional base are the natural grasslands and their productivity depends on rainfall. </a:t>
            </a:r>
          </a:p>
          <a:p>
            <a:endParaRPr lang="en-US" sz="2400" dirty="0"/>
          </a:p>
          <a:p>
            <a:r>
              <a:rPr lang="en-US" sz="2400" dirty="0"/>
              <a:t>The agriculture sector accounts for </a:t>
            </a:r>
            <a:r>
              <a:rPr lang="en-US" sz="2400" b="1" dirty="0">
                <a:solidFill>
                  <a:srgbClr val="0070C0"/>
                </a:solidFill>
              </a:rPr>
              <a:t>73% of national GHG emissions in Uruguay</a:t>
            </a:r>
            <a:r>
              <a:rPr lang="en-US" sz="2400" dirty="0"/>
              <a:t>. In particular, the livestock sector is responsible for 86% of total methane emissions and 93% of the agriculture sector emissions. </a:t>
            </a:r>
          </a:p>
          <a:p>
            <a:endParaRPr lang="es-ES" sz="2400" dirty="0"/>
          </a:p>
        </p:txBody>
      </p:sp>
    </p:spTree>
    <p:extLst>
      <p:ext uri="{BB962C8B-B14F-4D97-AF65-F5344CB8AC3E}">
        <p14:creationId xmlns:p14="http://schemas.microsoft.com/office/powerpoint/2010/main" val="901520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134535" y="2708681"/>
            <a:ext cx="8596668" cy="860400"/>
          </a:xfrm>
        </p:spPr>
        <p:txBody>
          <a:bodyPr>
            <a:normAutofit/>
          </a:bodyPr>
          <a:lstStyle/>
          <a:p>
            <a:r>
              <a:rPr lang="es-UY" sz="4400" b="1" err="1">
                <a:solidFill>
                  <a:srgbClr val="0070C0"/>
                </a:solidFill>
              </a:rPr>
              <a:t>Mitigation</a:t>
            </a:r>
            <a:r>
              <a:rPr lang="es-UY" sz="4400" b="1">
                <a:solidFill>
                  <a:srgbClr val="0070C0"/>
                </a:solidFill>
              </a:rPr>
              <a:t> in </a:t>
            </a:r>
            <a:r>
              <a:rPr lang="es-UY" sz="4400" b="1" err="1">
                <a:solidFill>
                  <a:srgbClr val="0070C0"/>
                </a:solidFill>
              </a:rPr>
              <a:t>Uruguay´s</a:t>
            </a:r>
            <a:r>
              <a:rPr lang="es-UY" sz="4400" b="1">
                <a:solidFill>
                  <a:srgbClr val="0070C0"/>
                </a:solidFill>
              </a:rPr>
              <a:t> NDC</a:t>
            </a:r>
            <a:endParaRPr lang="es-ES" sz="4400" b="1" dirty="0">
              <a:solidFill>
                <a:srgbClr val="0070C0"/>
              </a:solidFill>
            </a:endParaRPr>
          </a:p>
        </p:txBody>
      </p:sp>
    </p:spTree>
    <p:extLst>
      <p:ext uri="{BB962C8B-B14F-4D97-AF65-F5344CB8AC3E}">
        <p14:creationId xmlns:p14="http://schemas.microsoft.com/office/powerpoint/2010/main" val="1364922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UY"/>
              <a:t>Many sources and sinks associated to  Agriculture </a:t>
            </a:r>
            <a:r>
              <a:rPr lang="es-UY" smtClean="0"/>
              <a:t>and </a:t>
            </a:r>
            <a:r>
              <a:rPr lang="es-UY"/>
              <a:t>land use/change</a:t>
            </a:r>
            <a:endParaRPr lang="es-E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458435" y="2074986"/>
            <a:ext cx="727513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0309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UY" sz="2800" b="1" err="1">
                <a:solidFill>
                  <a:srgbClr val="0070C0"/>
                </a:solidFill>
              </a:rPr>
              <a:t>Potential</a:t>
            </a:r>
            <a:r>
              <a:rPr lang="es-UY" sz="2800" b="1">
                <a:solidFill>
                  <a:srgbClr val="0070C0"/>
                </a:solidFill>
              </a:rPr>
              <a:t> </a:t>
            </a:r>
            <a:r>
              <a:rPr lang="es-UY" sz="2800" b="1" err="1">
                <a:solidFill>
                  <a:srgbClr val="0070C0"/>
                </a:solidFill>
              </a:rPr>
              <a:t>opportunities</a:t>
            </a:r>
            <a:r>
              <a:rPr lang="es-UY" sz="2800" b="1">
                <a:solidFill>
                  <a:srgbClr val="0070C0"/>
                </a:solidFill>
              </a:rPr>
              <a:t> to reduce </a:t>
            </a:r>
            <a:r>
              <a:rPr lang="es-UY" sz="2800" b="1" err="1">
                <a:solidFill>
                  <a:srgbClr val="0070C0"/>
                </a:solidFill>
              </a:rPr>
              <a:t>emissions</a:t>
            </a:r>
            <a:r>
              <a:rPr lang="es-UY" sz="2800" b="1">
                <a:solidFill>
                  <a:srgbClr val="0070C0"/>
                </a:solidFill>
              </a:rPr>
              <a:t> </a:t>
            </a:r>
            <a:r>
              <a:rPr lang="es-UY" sz="2800" b="1" err="1">
                <a:solidFill>
                  <a:srgbClr val="0070C0"/>
                </a:solidFill>
              </a:rPr>
              <a:t>intensity</a:t>
            </a:r>
            <a:r>
              <a:rPr lang="es-UY" sz="2800" b="1">
                <a:solidFill>
                  <a:srgbClr val="0070C0"/>
                </a:solidFill>
              </a:rPr>
              <a:t> and </a:t>
            </a:r>
            <a:r>
              <a:rPr lang="es-UY" sz="2800" b="1" err="1">
                <a:solidFill>
                  <a:srgbClr val="0070C0"/>
                </a:solidFill>
              </a:rPr>
              <a:t>enhance</a:t>
            </a:r>
            <a:r>
              <a:rPr lang="es-UY" sz="2800" b="1">
                <a:solidFill>
                  <a:srgbClr val="0070C0"/>
                </a:solidFill>
              </a:rPr>
              <a:t> </a:t>
            </a:r>
            <a:r>
              <a:rPr lang="es-UY" sz="2800" b="1" err="1">
                <a:solidFill>
                  <a:srgbClr val="0070C0"/>
                </a:solidFill>
              </a:rPr>
              <a:t>sinks</a:t>
            </a:r>
            <a:r>
              <a:rPr lang="es-UY" sz="2800" b="1">
                <a:solidFill>
                  <a:srgbClr val="0070C0"/>
                </a:solidFill>
              </a:rPr>
              <a:t> </a:t>
            </a:r>
            <a:r>
              <a:rPr lang="es-UY" sz="2800" b="1" err="1">
                <a:solidFill>
                  <a:srgbClr val="0070C0"/>
                </a:solidFill>
              </a:rPr>
              <a:t>by</a:t>
            </a:r>
            <a:r>
              <a:rPr lang="es-UY" sz="2800" b="1">
                <a:solidFill>
                  <a:srgbClr val="0070C0"/>
                </a:solidFill>
              </a:rPr>
              <a:t> </a:t>
            </a:r>
            <a:r>
              <a:rPr lang="es-UY" sz="2800" b="1" err="1">
                <a:solidFill>
                  <a:srgbClr val="0070C0"/>
                </a:solidFill>
              </a:rPr>
              <a:t>increasing</a:t>
            </a:r>
            <a:r>
              <a:rPr lang="es-UY" sz="2800" b="1">
                <a:solidFill>
                  <a:srgbClr val="0070C0"/>
                </a:solidFill>
              </a:rPr>
              <a:t> </a:t>
            </a:r>
            <a:r>
              <a:rPr lang="es-UY" sz="2800" b="1" err="1">
                <a:solidFill>
                  <a:srgbClr val="0070C0"/>
                </a:solidFill>
              </a:rPr>
              <a:t>productivity</a:t>
            </a:r>
            <a:r>
              <a:rPr lang="es-UY" sz="2800" b="1">
                <a:solidFill>
                  <a:srgbClr val="0070C0"/>
                </a:solidFill>
              </a:rPr>
              <a:t> and </a:t>
            </a:r>
            <a:r>
              <a:rPr lang="es-UY" sz="2800" b="1" err="1">
                <a:solidFill>
                  <a:srgbClr val="0070C0"/>
                </a:solidFill>
              </a:rPr>
              <a:t>efficiency</a:t>
            </a:r>
            <a:r>
              <a:rPr lang="es-UY" sz="2800" b="1">
                <a:solidFill>
                  <a:srgbClr val="0070C0"/>
                </a:solidFill>
              </a:rPr>
              <a:t> </a:t>
            </a:r>
            <a:endParaRPr lang="es-ES" sz="2800" b="1" dirty="0">
              <a:solidFill>
                <a:srgbClr val="0070C0"/>
              </a:solidFill>
            </a:endParaRPr>
          </a:p>
        </p:txBody>
      </p:sp>
      <p:sp>
        <p:nvSpPr>
          <p:cNvPr id="3" name="2 Marcador de contenido"/>
          <p:cNvSpPr>
            <a:spLocks noGrp="1"/>
          </p:cNvSpPr>
          <p:nvPr>
            <p:ph idx="1"/>
          </p:nvPr>
        </p:nvSpPr>
        <p:spPr>
          <a:xfrm>
            <a:off x="1981200" y="2302027"/>
            <a:ext cx="8229600" cy="4281339"/>
          </a:xfrm>
        </p:spPr>
        <p:txBody>
          <a:bodyPr/>
          <a:lstStyle/>
          <a:p>
            <a:r>
              <a:rPr lang="es-UY" sz="2800" err="1"/>
              <a:t>Beef</a:t>
            </a:r>
            <a:r>
              <a:rPr lang="es-UY" sz="2800"/>
              <a:t> </a:t>
            </a:r>
            <a:r>
              <a:rPr lang="es-UY" sz="2800" err="1"/>
              <a:t>production</a:t>
            </a:r>
            <a:endParaRPr lang="es-UY" sz="2800"/>
          </a:p>
          <a:p>
            <a:r>
              <a:rPr lang="es-UY" sz="2800" err="1"/>
              <a:t>Manure</a:t>
            </a:r>
            <a:r>
              <a:rPr lang="es-UY" sz="2800"/>
              <a:t> </a:t>
            </a:r>
            <a:r>
              <a:rPr lang="es-UY" sz="2800" err="1"/>
              <a:t>management</a:t>
            </a:r>
            <a:r>
              <a:rPr lang="es-UY" sz="2800"/>
              <a:t> </a:t>
            </a:r>
          </a:p>
          <a:p>
            <a:r>
              <a:rPr lang="es-UY" sz="2800" err="1"/>
              <a:t>Increase</a:t>
            </a:r>
            <a:r>
              <a:rPr lang="es-UY" sz="2800"/>
              <a:t> / </a:t>
            </a:r>
            <a:r>
              <a:rPr lang="es-UY" sz="2800" err="1"/>
              <a:t>maintain</a:t>
            </a:r>
            <a:r>
              <a:rPr lang="es-UY" sz="2800"/>
              <a:t> </a:t>
            </a:r>
            <a:r>
              <a:rPr lang="es-UY" sz="2800" err="1"/>
              <a:t>soil</a:t>
            </a:r>
            <a:r>
              <a:rPr lang="es-UY" sz="2800"/>
              <a:t> </a:t>
            </a:r>
            <a:r>
              <a:rPr lang="es-UY" sz="2800" err="1"/>
              <a:t>organic</a:t>
            </a:r>
            <a:r>
              <a:rPr lang="es-UY" sz="2800"/>
              <a:t> </a:t>
            </a:r>
            <a:r>
              <a:rPr lang="es-UY" sz="2800" err="1"/>
              <a:t>carbon</a:t>
            </a:r>
            <a:endParaRPr lang="es-UY" sz="2800"/>
          </a:p>
          <a:p>
            <a:r>
              <a:rPr lang="es-UY" sz="2800"/>
              <a:t>AWD in rice to </a:t>
            </a:r>
            <a:r>
              <a:rPr lang="es-UY" sz="2800" err="1"/>
              <a:t>avoid</a:t>
            </a:r>
            <a:r>
              <a:rPr lang="es-UY" sz="2800"/>
              <a:t> </a:t>
            </a:r>
            <a:r>
              <a:rPr lang="es-UY" sz="2800" err="1"/>
              <a:t>methane</a:t>
            </a:r>
            <a:r>
              <a:rPr lang="es-UY" sz="2800"/>
              <a:t> </a:t>
            </a:r>
            <a:r>
              <a:rPr lang="es-UY" sz="2800" err="1"/>
              <a:t>emissions</a:t>
            </a:r>
            <a:endParaRPr lang="es-UY" sz="2800"/>
          </a:p>
          <a:p>
            <a:r>
              <a:rPr lang="es-UY" sz="2800" err="1"/>
              <a:t>Afforestation</a:t>
            </a:r>
            <a:r>
              <a:rPr lang="es-UY" sz="2800"/>
              <a:t> and </a:t>
            </a:r>
            <a:r>
              <a:rPr lang="es-UY" sz="2800" err="1"/>
              <a:t>agrosilvopastoral</a:t>
            </a:r>
            <a:r>
              <a:rPr lang="es-UY" sz="2800"/>
              <a:t> </a:t>
            </a:r>
            <a:r>
              <a:rPr lang="es-UY" sz="2800" err="1"/>
              <a:t>systems</a:t>
            </a:r>
            <a:endParaRPr lang="es-UY" sz="2800"/>
          </a:p>
          <a:p>
            <a:r>
              <a:rPr lang="es-UY" sz="2800" err="1"/>
              <a:t>Increase</a:t>
            </a:r>
            <a:r>
              <a:rPr lang="es-UY" sz="2800"/>
              <a:t> </a:t>
            </a:r>
            <a:r>
              <a:rPr lang="es-UY" sz="2800" err="1"/>
              <a:t>the</a:t>
            </a:r>
            <a:r>
              <a:rPr lang="es-UY" sz="2800"/>
              <a:t> </a:t>
            </a:r>
            <a:r>
              <a:rPr lang="es-UY" sz="2800" err="1"/>
              <a:t>area</a:t>
            </a:r>
            <a:r>
              <a:rPr lang="es-UY" sz="2800"/>
              <a:t> of </a:t>
            </a:r>
            <a:r>
              <a:rPr lang="es-UY" sz="2800" err="1"/>
              <a:t>native</a:t>
            </a:r>
            <a:r>
              <a:rPr lang="es-UY" sz="2800"/>
              <a:t> </a:t>
            </a:r>
            <a:r>
              <a:rPr lang="es-UY" sz="2800" err="1"/>
              <a:t>forests</a:t>
            </a:r>
            <a:r>
              <a:rPr lang="es-UY" sz="2800"/>
              <a:t> </a:t>
            </a:r>
            <a:r>
              <a:rPr lang="es-UY" sz="2800" err="1"/>
              <a:t>for</a:t>
            </a:r>
            <a:r>
              <a:rPr lang="es-UY" sz="2800"/>
              <a:t> </a:t>
            </a:r>
            <a:r>
              <a:rPr lang="es-UY" sz="2800" err="1"/>
              <a:t>ecosystem</a:t>
            </a:r>
            <a:r>
              <a:rPr lang="es-UY" sz="2800"/>
              <a:t> </a:t>
            </a:r>
            <a:r>
              <a:rPr lang="es-UY" sz="2800" err="1"/>
              <a:t>services</a:t>
            </a:r>
            <a:endParaRPr lang="es-UY" sz="2800"/>
          </a:p>
          <a:p>
            <a:endParaRPr lang="es-ES" dirty="0"/>
          </a:p>
        </p:txBody>
      </p:sp>
    </p:spTree>
    <p:extLst>
      <p:ext uri="{BB962C8B-B14F-4D97-AF65-F5344CB8AC3E}">
        <p14:creationId xmlns:p14="http://schemas.microsoft.com/office/powerpoint/2010/main" val="2051591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0246" y="3446585"/>
            <a:ext cx="8889722" cy="2148375"/>
          </a:xfrm>
        </p:spPr>
        <p:txBody>
          <a:bodyPr>
            <a:normAutofit fontScale="90000"/>
          </a:bodyPr>
          <a:lstStyle/>
          <a:p>
            <a:r>
              <a:rPr lang="es-UY" err="1"/>
              <a:t>We</a:t>
            </a:r>
            <a:r>
              <a:rPr lang="es-UY"/>
              <a:t> </a:t>
            </a:r>
            <a:r>
              <a:rPr lang="es-UY" err="1"/>
              <a:t>have</a:t>
            </a:r>
            <a:r>
              <a:rPr lang="es-UY"/>
              <a:t> </a:t>
            </a:r>
            <a:r>
              <a:rPr lang="es-UY" err="1"/>
              <a:t>identified</a:t>
            </a:r>
            <a:r>
              <a:rPr lang="es-UY"/>
              <a:t> </a:t>
            </a:r>
            <a:r>
              <a:rPr lang="es-UY" err="1"/>
              <a:t>several</a:t>
            </a:r>
            <a:r>
              <a:rPr lang="es-UY"/>
              <a:t> </a:t>
            </a:r>
            <a:r>
              <a:rPr lang="es-UY" err="1"/>
              <a:t>opportunities</a:t>
            </a:r>
            <a:r>
              <a:rPr lang="es-UY"/>
              <a:t> </a:t>
            </a:r>
            <a:r>
              <a:rPr lang="es-UY" err="1"/>
              <a:t>for</a:t>
            </a:r>
            <a:r>
              <a:rPr lang="es-UY"/>
              <a:t> </a:t>
            </a:r>
            <a:r>
              <a:rPr lang="es-UY" err="1"/>
              <a:t>synergies</a:t>
            </a:r>
            <a:r>
              <a:rPr lang="es-UY"/>
              <a:t> </a:t>
            </a:r>
            <a:r>
              <a:rPr lang="es-UY" err="1"/>
              <a:t>among</a:t>
            </a:r>
            <a:r>
              <a:rPr lang="es-UY"/>
              <a:t> </a:t>
            </a:r>
            <a:r>
              <a:rPr lang="es-UY" err="1"/>
              <a:t>productivity</a:t>
            </a:r>
            <a:r>
              <a:rPr lang="es-UY"/>
              <a:t>, </a:t>
            </a:r>
            <a:r>
              <a:rPr lang="es-UY" err="1"/>
              <a:t>adaptation</a:t>
            </a:r>
            <a:r>
              <a:rPr lang="es-UY"/>
              <a:t> and </a:t>
            </a:r>
            <a:r>
              <a:rPr lang="es-UY" err="1"/>
              <a:t>mitigation</a:t>
            </a:r>
            <a:r>
              <a:rPr lang="es-UY"/>
              <a:t>  </a:t>
            </a:r>
            <a:endParaRPr lang="es-ES" dirty="0"/>
          </a:p>
        </p:txBody>
      </p:sp>
      <p:sp>
        <p:nvSpPr>
          <p:cNvPr id="3" name="2 Marcador de texto"/>
          <p:cNvSpPr>
            <a:spLocks noGrp="1"/>
          </p:cNvSpPr>
          <p:nvPr>
            <p:ph type="body" idx="1"/>
          </p:nvPr>
        </p:nvSpPr>
        <p:spPr>
          <a:xfrm>
            <a:off x="334107" y="1247839"/>
            <a:ext cx="9249507" cy="1500187"/>
          </a:xfrm>
        </p:spPr>
        <p:txBody>
          <a:bodyPr>
            <a:normAutofit fontScale="92500"/>
          </a:bodyPr>
          <a:lstStyle/>
          <a:p>
            <a:r>
              <a:rPr lang="es-UY" sz="3600" b="1" err="1">
                <a:solidFill>
                  <a:srgbClr val="0070C0"/>
                </a:solidFill>
              </a:rPr>
              <a:t>The</a:t>
            </a:r>
            <a:r>
              <a:rPr lang="es-UY" sz="3600" b="1">
                <a:solidFill>
                  <a:srgbClr val="0070C0"/>
                </a:solidFill>
              </a:rPr>
              <a:t> NDC of Uruguay to 2025 </a:t>
            </a:r>
            <a:r>
              <a:rPr lang="es-UY" sz="3600" b="1" err="1">
                <a:solidFill>
                  <a:srgbClr val="0070C0"/>
                </a:solidFill>
              </a:rPr>
              <a:t>is</a:t>
            </a:r>
            <a:r>
              <a:rPr lang="es-UY" sz="3600" b="1">
                <a:solidFill>
                  <a:srgbClr val="0070C0"/>
                </a:solidFill>
              </a:rPr>
              <a:t> </a:t>
            </a:r>
            <a:r>
              <a:rPr lang="es-UY" sz="3600" b="1" err="1">
                <a:solidFill>
                  <a:srgbClr val="0070C0"/>
                </a:solidFill>
              </a:rPr>
              <a:t>very</a:t>
            </a:r>
            <a:r>
              <a:rPr lang="es-UY" sz="3600" b="1">
                <a:solidFill>
                  <a:srgbClr val="0070C0"/>
                </a:solidFill>
              </a:rPr>
              <a:t> </a:t>
            </a:r>
            <a:r>
              <a:rPr lang="es-UY" sz="3600" b="1" err="1">
                <a:solidFill>
                  <a:srgbClr val="0070C0"/>
                </a:solidFill>
              </a:rPr>
              <a:t>ambitious</a:t>
            </a:r>
            <a:r>
              <a:rPr lang="es-UY" sz="3600" b="1">
                <a:solidFill>
                  <a:srgbClr val="0070C0"/>
                </a:solidFill>
              </a:rPr>
              <a:t> and </a:t>
            </a:r>
            <a:r>
              <a:rPr lang="es-UY" sz="3600" b="1" err="1">
                <a:solidFill>
                  <a:srgbClr val="0070C0"/>
                </a:solidFill>
              </a:rPr>
              <a:t>explicit</a:t>
            </a:r>
            <a:r>
              <a:rPr lang="es-UY" sz="3600" b="1">
                <a:solidFill>
                  <a:srgbClr val="0070C0"/>
                </a:solidFill>
              </a:rPr>
              <a:t> in </a:t>
            </a:r>
            <a:r>
              <a:rPr lang="es-UY" sz="3600" b="1" err="1">
                <a:solidFill>
                  <a:srgbClr val="0070C0"/>
                </a:solidFill>
              </a:rPr>
              <a:t>the</a:t>
            </a:r>
            <a:r>
              <a:rPr lang="es-UY" sz="3600" b="1">
                <a:solidFill>
                  <a:srgbClr val="0070C0"/>
                </a:solidFill>
              </a:rPr>
              <a:t> AFOLU sector</a:t>
            </a:r>
            <a:endParaRPr lang="es-ES" sz="3600" b="1" dirty="0">
              <a:solidFill>
                <a:srgbClr val="0070C0"/>
              </a:solidFill>
            </a:endParaRPr>
          </a:p>
        </p:txBody>
      </p:sp>
    </p:spTree>
    <p:extLst>
      <p:ext uri="{BB962C8B-B14F-4D97-AF65-F5344CB8AC3E}">
        <p14:creationId xmlns:p14="http://schemas.microsoft.com/office/powerpoint/2010/main" val="1103374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7153" y="591161"/>
            <a:ext cx="10366436" cy="5739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602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92500" lnSpcReduction="20000"/>
          </a:bodyPr>
          <a:lstStyle/>
          <a:p>
            <a:r>
              <a:rPr lang="es-UY" sz="2800"/>
              <a:t>Ei = </a:t>
            </a:r>
            <a:r>
              <a:rPr lang="es-UY" sz="2800" err="1"/>
              <a:t>Gross</a:t>
            </a:r>
            <a:r>
              <a:rPr lang="es-UY" sz="2800"/>
              <a:t> </a:t>
            </a:r>
            <a:r>
              <a:rPr lang="es-UY" sz="2800" err="1"/>
              <a:t>Emissions</a:t>
            </a:r>
            <a:r>
              <a:rPr lang="es-UY" sz="2800"/>
              <a:t>  / Kg</a:t>
            </a:r>
          </a:p>
          <a:p>
            <a:endParaRPr lang="es-UY" sz="2800"/>
          </a:p>
          <a:p>
            <a:r>
              <a:rPr lang="es-UY" sz="2800" err="1"/>
              <a:t>Stabilize</a:t>
            </a:r>
            <a:r>
              <a:rPr lang="es-UY" sz="2800"/>
              <a:t> </a:t>
            </a:r>
            <a:r>
              <a:rPr lang="es-UY" sz="2800" err="1"/>
              <a:t>Gross</a:t>
            </a:r>
            <a:r>
              <a:rPr lang="es-UY" sz="2800"/>
              <a:t> </a:t>
            </a:r>
            <a:r>
              <a:rPr lang="es-UY" sz="2800" err="1"/>
              <a:t>Emissions</a:t>
            </a:r>
            <a:endParaRPr lang="es-UY" sz="2800"/>
          </a:p>
          <a:p>
            <a:endParaRPr lang="es-UY" sz="2800"/>
          </a:p>
          <a:p>
            <a:r>
              <a:rPr lang="es-UY" sz="2800" err="1"/>
              <a:t>Increase</a:t>
            </a:r>
            <a:r>
              <a:rPr lang="es-UY" sz="2800"/>
              <a:t> </a:t>
            </a:r>
            <a:r>
              <a:rPr lang="es-UY" sz="2800" err="1"/>
              <a:t>beef</a:t>
            </a:r>
            <a:r>
              <a:rPr lang="es-UY" sz="2800"/>
              <a:t> </a:t>
            </a:r>
            <a:r>
              <a:rPr lang="es-UY" sz="2800" err="1"/>
              <a:t>productivity</a:t>
            </a:r>
            <a:r>
              <a:rPr lang="es-UY" sz="2800"/>
              <a:t> </a:t>
            </a:r>
            <a:r>
              <a:rPr lang="es-UY" sz="2800" err="1"/>
              <a:t>mainly</a:t>
            </a:r>
            <a:r>
              <a:rPr lang="es-UY" sz="2800"/>
              <a:t> </a:t>
            </a:r>
            <a:r>
              <a:rPr lang="es-UY" sz="2800" err="1"/>
              <a:t>through</a:t>
            </a:r>
            <a:r>
              <a:rPr lang="es-UY" sz="2800"/>
              <a:t>:</a:t>
            </a:r>
          </a:p>
          <a:p>
            <a:pPr marL="0" indent="0">
              <a:buNone/>
            </a:pPr>
            <a:r>
              <a:rPr lang="es-UY" sz="2800"/>
              <a:t>       a) </a:t>
            </a:r>
            <a:r>
              <a:rPr lang="es-UY" sz="2800" err="1"/>
              <a:t>improved</a:t>
            </a:r>
            <a:r>
              <a:rPr lang="es-UY" sz="2800"/>
              <a:t> </a:t>
            </a:r>
            <a:r>
              <a:rPr lang="es-UY" sz="2800" err="1"/>
              <a:t>diet</a:t>
            </a:r>
            <a:r>
              <a:rPr lang="es-UY" sz="2800"/>
              <a:t> (+ </a:t>
            </a:r>
            <a:r>
              <a:rPr lang="es-UY" sz="2800" err="1"/>
              <a:t>digestibility</a:t>
            </a:r>
            <a:r>
              <a:rPr lang="es-UY" sz="2800"/>
              <a:t>)</a:t>
            </a:r>
          </a:p>
          <a:p>
            <a:pPr marL="0" indent="0">
              <a:buNone/>
            </a:pPr>
            <a:r>
              <a:rPr lang="es-UY" sz="2800"/>
              <a:t>       b) </a:t>
            </a:r>
            <a:r>
              <a:rPr lang="es-UY" sz="2800" err="1"/>
              <a:t>reduced</a:t>
            </a:r>
            <a:r>
              <a:rPr lang="es-UY" sz="2800"/>
              <a:t> </a:t>
            </a:r>
            <a:r>
              <a:rPr lang="es-UY" sz="2800" err="1"/>
              <a:t>breeding</a:t>
            </a:r>
            <a:r>
              <a:rPr lang="es-UY" sz="2800"/>
              <a:t> </a:t>
            </a:r>
            <a:r>
              <a:rPr lang="es-UY" sz="2800" err="1"/>
              <a:t>overhead</a:t>
            </a:r>
            <a:endParaRPr lang="es-UY" sz="2800"/>
          </a:p>
          <a:p>
            <a:pPr marL="0" indent="0">
              <a:buNone/>
            </a:pPr>
            <a:r>
              <a:rPr lang="es-UY" sz="2800"/>
              <a:t>       c) increase overall herd efficiency (+extraction </a:t>
            </a:r>
            <a:r>
              <a:rPr lang="es-UY" sz="2800" smtClean="0"/>
              <a:t>rate  - </a:t>
            </a:r>
            <a:r>
              <a:rPr lang="es-UY" sz="2800"/>
              <a:t>age at first </a:t>
            </a:r>
            <a:r>
              <a:rPr lang="es-UY" sz="2800" smtClean="0"/>
              <a:t>mating </a:t>
            </a:r>
            <a:r>
              <a:rPr lang="es-UY" sz="2800"/>
              <a:t>- slaughter age, etc.)    </a:t>
            </a:r>
            <a:endParaRPr lang="es-ES" sz="2800" dirty="0"/>
          </a:p>
        </p:txBody>
      </p:sp>
      <p:sp>
        <p:nvSpPr>
          <p:cNvPr id="4" name="3 Título"/>
          <p:cNvSpPr>
            <a:spLocks noGrp="1"/>
          </p:cNvSpPr>
          <p:nvPr>
            <p:ph type="title"/>
          </p:nvPr>
        </p:nvSpPr>
        <p:spPr>
          <a:xfrm>
            <a:off x="677334" y="837345"/>
            <a:ext cx="8229600" cy="850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2400" b="1"/>
              <a:t/>
            </a:r>
            <a:br>
              <a:rPr lang="es-UY" sz="2400" b="1"/>
            </a:br>
            <a:r>
              <a:rPr lang="es-UY" sz="2400" b="1"/>
              <a:t>HOW DO WE EXPECT  TO REDUCE EMISSIONS INTENSITY?</a:t>
            </a:r>
          </a:p>
          <a:p>
            <a:pPr algn="ctr"/>
            <a:endParaRPr lang="es-UY" sz="2400" b="1"/>
          </a:p>
        </p:txBody>
      </p:sp>
    </p:spTree>
    <p:extLst>
      <p:ext uri="{BB962C8B-B14F-4D97-AF65-F5344CB8AC3E}">
        <p14:creationId xmlns:p14="http://schemas.microsoft.com/office/powerpoint/2010/main" val="953641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390" y="2175935"/>
            <a:ext cx="7766936" cy="1646302"/>
          </a:xfrm>
        </p:spPr>
        <p:txBody>
          <a:bodyPr>
            <a:normAutofit fontScale="90000"/>
          </a:bodyPr>
          <a:lstStyle/>
          <a:p>
            <a:pPr algn="ctr"/>
            <a:r>
              <a:rPr lang="en-US" dirty="0"/>
              <a:t>Impact of climate change on agriculture in Latin America</a:t>
            </a:r>
          </a:p>
        </p:txBody>
      </p:sp>
      <p:sp>
        <p:nvSpPr>
          <p:cNvPr id="4" name="TextBox 3"/>
          <p:cNvSpPr txBox="1"/>
          <p:nvPr/>
        </p:nvSpPr>
        <p:spPr>
          <a:xfrm>
            <a:off x="1366390" y="4235099"/>
            <a:ext cx="8076548" cy="2154436"/>
          </a:xfrm>
          <a:prstGeom prst="rect">
            <a:avLst/>
          </a:prstGeom>
          <a:noFill/>
        </p:spPr>
        <p:txBody>
          <a:bodyPr wrap="square" rtlCol="0">
            <a:spAutoFit/>
          </a:bodyPr>
          <a:lstStyle/>
          <a:p>
            <a:r>
              <a:rPr lang="en-US" sz="2400" dirty="0"/>
              <a:t>Timothy S. Thomas (</a:t>
            </a:r>
            <a:r>
              <a:rPr lang="en-US" sz="2400" dirty="0" smtClean="0"/>
              <a:t>IFPRI), Ana </a:t>
            </a:r>
            <a:r>
              <a:rPr lang="en-US" sz="2400" dirty="0"/>
              <a:t>María Loboguerrero Rodriguez (CCAFS), Ana R. Rios (IDB), Deissy Martínez Barón (CCAFS), Graciella Magrin (</a:t>
            </a:r>
            <a:r>
              <a:rPr lang="es-ES" sz="2400" dirty="0"/>
              <a:t>Instituto Nacional de Tecnología Agropecuaria)</a:t>
            </a:r>
            <a:r>
              <a:rPr lang="en-US" sz="2400" dirty="0"/>
              <a:t>, and Vicente Barros (Universidad de Buenos Aires)</a:t>
            </a:r>
          </a:p>
          <a:p>
            <a:endParaRPr lang="en-US" sz="1400" dirty="0"/>
          </a:p>
        </p:txBody>
      </p:sp>
    </p:spTree>
    <p:extLst>
      <p:ext uri="{BB962C8B-B14F-4D97-AF65-F5344CB8AC3E}">
        <p14:creationId xmlns:p14="http://schemas.microsoft.com/office/powerpoint/2010/main" val="1352805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9 Grupo"/>
          <p:cNvGrpSpPr>
            <a:grpSpLocks/>
          </p:cNvGrpSpPr>
          <p:nvPr/>
        </p:nvGrpSpPr>
        <p:grpSpPr bwMode="auto">
          <a:xfrm>
            <a:off x="1703390" y="2191056"/>
            <a:ext cx="8785225" cy="3268662"/>
            <a:chOff x="179512" y="1052736"/>
            <a:chExt cx="8784976" cy="3268892"/>
          </a:xfrm>
        </p:grpSpPr>
        <p:cxnSp>
          <p:nvCxnSpPr>
            <p:cNvPr id="3" name="2 Conector recto"/>
            <p:cNvCxnSpPr/>
            <p:nvPr/>
          </p:nvCxnSpPr>
          <p:spPr>
            <a:xfrm>
              <a:off x="179512" y="2997560"/>
              <a:ext cx="8784976"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8200" name="Picture 3" descr="C:\Users\Usuario\Desktop\pasto1.jpg"/>
            <p:cNvPicPr>
              <a:picLocks noChangeAspect="1" noChangeArrowheads="1"/>
            </p:cNvPicPr>
            <p:nvPr/>
          </p:nvPicPr>
          <p:blipFill>
            <a:blip r:embed="rId2" cstate="print"/>
            <a:srcRect/>
            <a:stretch>
              <a:fillRect/>
            </a:stretch>
          </p:blipFill>
          <p:spPr bwMode="auto">
            <a:xfrm>
              <a:off x="7280168" y="2636912"/>
              <a:ext cx="1368151" cy="374544"/>
            </a:xfrm>
            <a:prstGeom prst="rect">
              <a:avLst/>
            </a:prstGeom>
            <a:noFill/>
            <a:ln w="9525">
              <a:noFill/>
              <a:miter lim="800000"/>
              <a:headEnd/>
              <a:tailEnd/>
            </a:ln>
          </p:spPr>
        </p:pic>
        <p:pic>
          <p:nvPicPr>
            <p:cNvPr id="8201" name="Picture 2" descr="C:\Users\Usuario\Desktop\raices.jpg"/>
            <p:cNvPicPr>
              <a:picLocks noChangeAspect="1" noChangeArrowheads="1"/>
            </p:cNvPicPr>
            <p:nvPr/>
          </p:nvPicPr>
          <p:blipFill>
            <a:blip r:embed="rId3" cstate="print"/>
            <a:srcRect/>
            <a:stretch>
              <a:fillRect/>
            </a:stretch>
          </p:blipFill>
          <p:spPr bwMode="auto">
            <a:xfrm>
              <a:off x="7480456" y="2999869"/>
              <a:ext cx="547928" cy="559079"/>
            </a:xfrm>
            <a:prstGeom prst="rect">
              <a:avLst/>
            </a:prstGeom>
            <a:noFill/>
            <a:ln w="9525">
              <a:noFill/>
              <a:miter lim="800000"/>
              <a:headEnd/>
              <a:tailEnd/>
            </a:ln>
          </p:spPr>
        </p:pic>
        <p:pic>
          <p:nvPicPr>
            <p:cNvPr id="8202" name="Picture 3" descr="C:\Users\Usuario\Desktop\pasto1.jpg"/>
            <p:cNvPicPr>
              <a:picLocks noChangeAspect="1" noChangeArrowheads="1"/>
            </p:cNvPicPr>
            <p:nvPr/>
          </p:nvPicPr>
          <p:blipFill>
            <a:blip r:embed="rId2" cstate="print"/>
            <a:srcRect/>
            <a:stretch>
              <a:fillRect/>
            </a:stretch>
          </p:blipFill>
          <p:spPr bwMode="auto">
            <a:xfrm>
              <a:off x="4863575" y="1833656"/>
              <a:ext cx="954427" cy="1164964"/>
            </a:xfrm>
            <a:prstGeom prst="rect">
              <a:avLst/>
            </a:prstGeom>
            <a:noFill/>
            <a:ln w="9525">
              <a:noFill/>
              <a:miter lim="800000"/>
              <a:headEnd/>
              <a:tailEnd/>
            </a:ln>
          </p:spPr>
        </p:pic>
        <p:pic>
          <p:nvPicPr>
            <p:cNvPr id="8203" name="Picture 3" descr="C:\Users\Usuario\Desktop\pasto1.jpg"/>
            <p:cNvPicPr>
              <a:picLocks noChangeAspect="1" noChangeArrowheads="1"/>
            </p:cNvPicPr>
            <p:nvPr/>
          </p:nvPicPr>
          <p:blipFill>
            <a:blip r:embed="rId2" cstate="print"/>
            <a:srcRect/>
            <a:stretch>
              <a:fillRect/>
            </a:stretch>
          </p:blipFill>
          <p:spPr bwMode="auto">
            <a:xfrm>
              <a:off x="5743407" y="1844824"/>
              <a:ext cx="954427" cy="1164964"/>
            </a:xfrm>
            <a:prstGeom prst="rect">
              <a:avLst/>
            </a:prstGeom>
            <a:noFill/>
            <a:ln w="9525">
              <a:noFill/>
              <a:miter lim="800000"/>
              <a:headEnd/>
              <a:tailEnd/>
            </a:ln>
          </p:spPr>
        </p:pic>
        <p:pic>
          <p:nvPicPr>
            <p:cNvPr id="8204" name="Picture 3" descr="C:\Users\Usuario\Desktop\pasto1.jpg"/>
            <p:cNvPicPr>
              <a:picLocks noChangeAspect="1" noChangeArrowheads="1"/>
            </p:cNvPicPr>
            <p:nvPr/>
          </p:nvPicPr>
          <p:blipFill>
            <a:blip r:embed="rId2" cstate="print"/>
            <a:srcRect/>
            <a:stretch>
              <a:fillRect/>
            </a:stretch>
          </p:blipFill>
          <p:spPr bwMode="auto">
            <a:xfrm>
              <a:off x="2555776" y="2420888"/>
              <a:ext cx="954427" cy="574832"/>
            </a:xfrm>
            <a:prstGeom prst="rect">
              <a:avLst/>
            </a:prstGeom>
            <a:noFill/>
            <a:ln w="9525">
              <a:noFill/>
              <a:miter lim="800000"/>
              <a:headEnd/>
              <a:tailEnd/>
            </a:ln>
          </p:spPr>
        </p:pic>
        <p:pic>
          <p:nvPicPr>
            <p:cNvPr id="8205" name="Picture 3" descr="C:\Users\Usuario\Desktop\pasto1.jpg"/>
            <p:cNvPicPr>
              <a:picLocks noChangeAspect="1" noChangeArrowheads="1"/>
            </p:cNvPicPr>
            <p:nvPr/>
          </p:nvPicPr>
          <p:blipFill>
            <a:blip r:embed="rId2" cstate="print"/>
            <a:srcRect/>
            <a:stretch>
              <a:fillRect/>
            </a:stretch>
          </p:blipFill>
          <p:spPr bwMode="auto">
            <a:xfrm>
              <a:off x="3435608" y="2432056"/>
              <a:ext cx="954427" cy="574832"/>
            </a:xfrm>
            <a:prstGeom prst="rect">
              <a:avLst/>
            </a:prstGeom>
            <a:noFill/>
            <a:ln w="9525">
              <a:noFill/>
              <a:miter lim="800000"/>
              <a:headEnd/>
              <a:tailEnd/>
            </a:ln>
          </p:spPr>
        </p:pic>
        <p:pic>
          <p:nvPicPr>
            <p:cNvPr id="8206" name="Picture 3" descr="C:\Users\Usuario\Desktop\pasto1.jpg"/>
            <p:cNvPicPr>
              <a:picLocks noChangeAspect="1" noChangeArrowheads="1"/>
            </p:cNvPicPr>
            <p:nvPr/>
          </p:nvPicPr>
          <p:blipFill>
            <a:blip r:embed="rId2" cstate="print"/>
            <a:srcRect/>
            <a:stretch>
              <a:fillRect/>
            </a:stretch>
          </p:blipFill>
          <p:spPr bwMode="auto">
            <a:xfrm>
              <a:off x="251520" y="2769760"/>
              <a:ext cx="954427" cy="225960"/>
            </a:xfrm>
            <a:prstGeom prst="rect">
              <a:avLst/>
            </a:prstGeom>
            <a:noFill/>
            <a:ln w="9525">
              <a:noFill/>
              <a:miter lim="800000"/>
              <a:headEnd/>
              <a:tailEnd/>
            </a:ln>
          </p:spPr>
        </p:pic>
        <p:pic>
          <p:nvPicPr>
            <p:cNvPr id="8207" name="Picture 3" descr="C:\Users\Usuario\Desktop\pasto1.jpg"/>
            <p:cNvPicPr>
              <a:picLocks noChangeAspect="1" noChangeArrowheads="1"/>
            </p:cNvPicPr>
            <p:nvPr/>
          </p:nvPicPr>
          <p:blipFill>
            <a:blip r:embed="rId2" cstate="print"/>
            <a:srcRect/>
            <a:stretch>
              <a:fillRect/>
            </a:stretch>
          </p:blipFill>
          <p:spPr bwMode="auto">
            <a:xfrm>
              <a:off x="1131352" y="2780928"/>
              <a:ext cx="954427" cy="225960"/>
            </a:xfrm>
            <a:prstGeom prst="rect">
              <a:avLst/>
            </a:prstGeom>
            <a:noFill/>
            <a:ln w="9525">
              <a:noFill/>
              <a:miter lim="800000"/>
              <a:headEnd/>
              <a:tailEnd/>
            </a:ln>
          </p:spPr>
        </p:pic>
        <p:pic>
          <p:nvPicPr>
            <p:cNvPr id="8208" name="Picture 2" descr="C:\Users\Usuario\Desktop\raices.jpg"/>
            <p:cNvPicPr>
              <a:picLocks noChangeAspect="1" noChangeArrowheads="1"/>
            </p:cNvPicPr>
            <p:nvPr/>
          </p:nvPicPr>
          <p:blipFill>
            <a:blip r:embed="rId3" cstate="print"/>
            <a:srcRect/>
            <a:stretch>
              <a:fillRect/>
            </a:stretch>
          </p:blipFill>
          <p:spPr bwMode="auto">
            <a:xfrm>
              <a:off x="4860032" y="2996952"/>
              <a:ext cx="454501" cy="1307691"/>
            </a:xfrm>
            <a:prstGeom prst="rect">
              <a:avLst/>
            </a:prstGeom>
            <a:noFill/>
            <a:ln w="9525">
              <a:noFill/>
              <a:miter lim="800000"/>
              <a:headEnd/>
              <a:tailEnd/>
            </a:ln>
          </p:spPr>
        </p:pic>
        <p:pic>
          <p:nvPicPr>
            <p:cNvPr id="8209" name="Picture 2" descr="C:\Users\Usuario\Desktop\raices.jpg"/>
            <p:cNvPicPr>
              <a:picLocks noChangeAspect="1" noChangeArrowheads="1"/>
            </p:cNvPicPr>
            <p:nvPr/>
          </p:nvPicPr>
          <p:blipFill>
            <a:blip r:embed="rId3" cstate="print"/>
            <a:srcRect/>
            <a:stretch>
              <a:fillRect/>
            </a:stretch>
          </p:blipFill>
          <p:spPr bwMode="auto">
            <a:xfrm>
              <a:off x="5285810" y="3002769"/>
              <a:ext cx="454501" cy="1307691"/>
            </a:xfrm>
            <a:prstGeom prst="rect">
              <a:avLst/>
            </a:prstGeom>
            <a:noFill/>
            <a:ln w="9525">
              <a:noFill/>
              <a:miter lim="800000"/>
              <a:headEnd/>
              <a:tailEnd/>
            </a:ln>
          </p:spPr>
        </p:pic>
        <p:pic>
          <p:nvPicPr>
            <p:cNvPr id="8210" name="Picture 2" descr="C:\Users\Usuario\Desktop\raices.jpg"/>
            <p:cNvPicPr>
              <a:picLocks noChangeAspect="1" noChangeArrowheads="1"/>
            </p:cNvPicPr>
            <p:nvPr/>
          </p:nvPicPr>
          <p:blipFill>
            <a:blip r:embed="rId3" cstate="print"/>
            <a:srcRect/>
            <a:stretch>
              <a:fillRect/>
            </a:stretch>
          </p:blipFill>
          <p:spPr bwMode="auto">
            <a:xfrm>
              <a:off x="5739277" y="3002769"/>
              <a:ext cx="454501" cy="1307691"/>
            </a:xfrm>
            <a:prstGeom prst="rect">
              <a:avLst/>
            </a:prstGeom>
            <a:noFill/>
            <a:ln w="9525">
              <a:noFill/>
              <a:miter lim="800000"/>
              <a:headEnd/>
              <a:tailEnd/>
            </a:ln>
          </p:spPr>
        </p:pic>
        <p:pic>
          <p:nvPicPr>
            <p:cNvPr id="8211" name="Picture 2" descr="C:\Users\Usuario\Desktop\raices.jpg"/>
            <p:cNvPicPr>
              <a:picLocks noChangeAspect="1" noChangeArrowheads="1"/>
            </p:cNvPicPr>
            <p:nvPr/>
          </p:nvPicPr>
          <p:blipFill>
            <a:blip r:embed="rId3" cstate="print"/>
            <a:srcRect/>
            <a:stretch>
              <a:fillRect/>
            </a:stretch>
          </p:blipFill>
          <p:spPr bwMode="auto">
            <a:xfrm>
              <a:off x="6185393" y="3011020"/>
              <a:ext cx="454501" cy="1307691"/>
            </a:xfrm>
            <a:prstGeom prst="rect">
              <a:avLst/>
            </a:prstGeom>
            <a:noFill/>
            <a:ln w="9525">
              <a:noFill/>
              <a:miter lim="800000"/>
              <a:headEnd/>
              <a:tailEnd/>
            </a:ln>
          </p:spPr>
        </p:pic>
        <p:pic>
          <p:nvPicPr>
            <p:cNvPr id="8212" name="Picture 2" descr="C:\Users\Usuario\Desktop\raices.jpg"/>
            <p:cNvPicPr>
              <a:picLocks noChangeAspect="1" noChangeArrowheads="1"/>
            </p:cNvPicPr>
            <p:nvPr/>
          </p:nvPicPr>
          <p:blipFill>
            <a:blip r:embed="rId3" cstate="print"/>
            <a:srcRect/>
            <a:stretch>
              <a:fillRect/>
            </a:stretch>
          </p:blipFill>
          <p:spPr bwMode="auto">
            <a:xfrm>
              <a:off x="2560378" y="2996952"/>
              <a:ext cx="454501" cy="628187"/>
            </a:xfrm>
            <a:prstGeom prst="rect">
              <a:avLst/>
            </a:prstGeom>
            <a:noFill/>
            <a:ln w="9525">
              <a:noFill/>
              <a:miter lim="800000"/>
              <a:headEnd/>
              <a:tailEnd/>
            </a:ln>
          </p:spPr>
        </p:pic>
        <p:pic>
          <p:nvPicPr>
            <p:cNvPr id="8213" name="Picture 2" descr="C:\Users\Usuario\Desktop\raices.jpg"/>
            <p:cNvPicPr>
              <a:picLocks noChangeAspect="1" noChangeArrowheads="1"/>
            </p:cNvPicPr>
            <p:nvPr/>
          </p:nvPicPr>
          <p:blipFill>
            <a:blip r:embed="rId3" cstate="print"/>
            <a:srcRect/>
            <a:stretch>
              <a:fillRect/>
            </a:stretch>
          </p:blipFill>
          <p:spPr bwMode="auto">
            <a:xfrm>
              <a:off x="2972088" y="3002769"/>
              <a:ext cx="454501" cy="628187"/>
            </a:xfrm>
            <a:prstGeom prst="rect">
              <a:avLst/>
            </a:prstGeom>
            <a:noFill/>
            <a:ln w="9525">
              <a:noFill/>
              <a:miter lim="800000"/>
              <a:headEnd/>
              <a:tailEnd/>
            </a:ln>
          </p:spPr>
        </p:pic>
        <p:pic>
          <p:nvPicPr>
            <p:cNvPr id="8214" name="Picture 2" descr="C:\Users\Usuario\Desktop\raices.jpg"/>
            <p:cNvPicPr>
              <a:picLocks noChangeAspect="1" noChangeArrowheads="1"/>
            </p:cNvPicPr>
            <p:nvPr/>
          </p:nvPicPr>
          <p:blipFill>
            <a:blip r:embed="rId3" cstate="print"/>
            <a:srcRect/>
            <a:stretch>
              <a:fillRect/>
            </a:stretch>
          </p:blipFill>
          <p:spPr bwMode="auto">
            <a:xfrm>
              <a:off x="3425555" y="3002769"/>
              <a:ext cx="454501" cy="628187"/>
            </a:xfrm>
            <a:prstGeom prst="rect">
              <a:avLst/>
            </a:prstGeom>
            <a:noFill/>
            <a:ln w="9525">
              <a:noFill/>
              <a:miter lim="800000"/>
              <a:headEnd/>
              <a:tailEnd/>
            </a:ln>
          </p:spPr>
        </p:pic>
        <p:pic>
          <p:nvPicPr>
            <p:cNvPr id="8215" name="Picture 2" descr="C:\Users\Usuario\Desktop\raices.jpg"/>
            <p:cNvPicPr>
              <a:picLocks noChangeAspect="1" noChangeArrowheads="1"/>
            </p:cNvPicPr>
            <p:nvPr/>
          </p:nvPicPr>
          <p:blipFill>
            <a:blip r:embed="rId3" cstate="print"/>
            <a:srcRect/>
            <a:stretch>
              <a:fillRect/>
            </a:stretch>
          </p:blipFill>
          <p:spPr bwMode="auto">
            <a:xfrm>
              <a:off x="3871671" y="2996952"/>
              <a:ext cx="454501" cy="628187"/>
            </a:xfrm>
            <a:prstGeom prst="rect">
              <a:avLst/>
            </a:prstGeom>
            <a:noFill/>
            <a:ln w="9525">
              <a:noFill/>
              <a:miter lim="800000"/>
              <a:headEnd/>
              <a:tailEnd/>
            </a:ln>
          </p:spPr>
        </p:pic>
        <p:pic>
          <p:nvPicPr>
            <p:cNvPr id="8216" name="Picture 2" descr="C:\Users\Usuario\Desktop\raices.jpg"/>
            <p:cNvPicPr>
              <a:picLocks noChangeAspect="1" noChangeArrowheads="1"/>
            </p:cNvPicPr>
            <p:nvPr/>
          </p:nvPicPr>
          <p:blipFill>
            <a:blip r:embed="rId3" cstate="print"/>
            <a:srcRect/>
            <a:stretch>
              <a:fillRect/>
            </a:stretch>
          </p:blipFill>
          <p:spPr bwMode="auto">
            <a:xfrm>
              <a:off x="257790" y="3000288"/>
              <a:ext cx="454501" cy="336819"/>
            </a:xfrm>
            <a:prstGeom prst="rect">
              <a:avLst/>
            </a:prstGeom>
            <a:noFill/>
            <a:ln w="9525">
              <a:noFill/>
              <a:miter lim="800000"/>
              <a:headEnd/>
              <a:tailEnd/>
            </a:ln>
          </p:spPr>
        </p:pic>
        <p:pic>
          <p:nvPicPr>
            <p:cNvPr id="8217" name="Picture 2" descr="C:\Users\Usuario\Desktop\raices.jpg"/>
            <p:cNvPicPr>
              <a:picLocks noChangeAspect="1" noChangeArrowheads="1"/>
            </p:cNvPicPr>
            <p:nvPr/>
          </p:nvPicPr>
          <p:blipFill>
            <a:blip r:embed="rId3" cstate="print"/>
            <a:srcRect/>
            <a:stretch>
              <a:fillRect/>
            </a:stretch>
          </p:blipFill>
          <p:spPr bwMode="auto">
            <a:xfrm>
              <a:off x="669500" y="2992037"/>
              <a:ext cx="454501" cy="336819"/>
            </a:xfrm>
            <a:prstGeom prst="rect">
              <a:avLst/>
            </a:prstGeom>
            <a:noFill/>
            <a:ln w="9525">
              <a:noFill/>
              <a:miter lim="800000"/>
              <a:headEnd/>
              <a:tailEnd/>
            </a:ln>
          </p:spPr>
        </p:pic>
        <p:pic>
          <p:nvPicPr>
            <p:cNvPr id="8218" name="Picture 2" descr="C:\Users\Usuario\Desktop\raices.jpg"/>
            <p:cNvPicPr>
              <a:picLocks noChangeAspect="1" noChangeArrowheads="1"/>
            </p:cNvPicPr>
            <p:nvPr/>
          </p:nvPicPr>
          <p:blipFill>
            <a:blip r:embed="rId3" cstate="print"/>
            <a:srcRect/>
            <a:stretch>
              <a:fillRect/>
            </a:stretch>
          </p:blipFill>
          <p:spPr bwMode="auto">
            <a:xfrm>
              <a:off x="1122967" y="2992037"/>
              <a:ext cx="454501" cy="336819"/>
            </a:xfrm>
            <a:prstGeom prst="rect">
              <a:avLst/>
            </a:prstGeom>
            <a:noFill/>
            <a:ln w="9525">
              <a:noFill/>
              <a:miter lim="800000"/>
              <a:headEnd/>
              <a:tailEnd/>
            </a:ln>
          </p:spPr>
        </p:pic>
        <p:pic>
          <p:nvPicPr>
            <p:cNvPr id="8219" name="Picture 2" descr="C:\Users\Usuario\Desktop\raices.jpg"/>
            <p:cNvPicPr>
              <a:picLocks noChangeAspect="1" noChangeArrowheads="1"/>
            </p:cNvPicPr>
            <p:nvPr/>
          </p:nvPicPr>
          <p:blipFill>
            <a:blip r:embed="rId3" cstate="print"/>
            <a:srcRect/>
            <a:stretch>
              <a:fillRect/>
            </a:stretch>
          </p:blipFill>
          <p:spPr bwMode="auto">
            <a:xfrm>
              <a:off x="1569083" y="3000288"/>
              <a:ext cx="454501" cy="336819"/>
            </a:xfrm>
            <a:prstGeom prst="rect">
              <a:avLst/>
            </a:prstGeom>
            <a:noFill/>
            <a:ln w="9525">
              <a:noFill/>
              <a:miter lim="800000"/>
              <a:headEnd/>
              <a:tailEnd/>
            </a:ln>
          </p:spPr>
        </p:pic>
        <p:pic>
          <p:nvPicPr>
            <p:cNvPr id="8220" name="Picture 3" descr="C:\Users\Usuario\Desktop\pasto1.jpg"/>
            <p:cNvPicPr>
              <a:picLocks noChangeAspect="1" noChangeArrowheads="1"/>
            </p:cNvPicPr>
            <p:nvPr/>
          </p:nvPicPr>
          <p:blipFill>
            <a:blip r:embed="rId4" cstate="print"/>
            <a:srcRect/>
            <a:stretch>
              <a:fillRect/>
            </a:stretch>
          </p:blipFill>
          <p:spPr bwMode="auto">
            <a:xfrm>
              <a:off x="7164288" y="1052736"/>
              <a:ext cx="373066" cy="1957051"/>
            </a:xfrm>
            <a:prstGeom prst="rect">
              <a:avLst/>
            </a:prstGeom>
            <a:noFill/>
            <a:ln w="9525">
              <a:noFill/>
              <a:miter lim="800000"/>
              <a:headEnd/>
              <a:tailEnd/>
            </a:ln>
          </p:spPr>
        </p:pic>
        <p:pic>
          <p:nvPicPr>
            <p:cNvPr id="8221" name="Picture 3" descr="C:\Users\Usuario\Desktop\pasto1.jpg"/>
            <p:cNvPicPr>
              <a:picLocks noChangeAspect="1" noChangeArrowheads="1"/>
            </p:cNvPicPr>
            <p:nvPr/>
          </p:nvPicPr>
          <p:blipFill>
            <a:blip r:embed="rId5" cstate="print"/>
            <a:srcRect/>
            <a:stretch>
              <a:fillRect/>
            </a:stretch>
          </p:blipFill>
          <p:spPr bwMode="auto">
            <a:xfrm>
              <a:off x="8474500" y="1340768"/>
              <a:ext cx="370329" cy="1666120"/>
            </a:xfrm>
            <a:prstGeom prst="rect">
              <a:avLst/>
            </a:prstGeom>
            <a:noFill/>
            <a:ln w="9525">
              <a:noFill/>
              <a:miter lim="800000"/>
              <a:headEnd/>
              <a:tailEnd/>
            </a:ln>
          </p:spPr>
        </p:pic>
        <p:pic>
          <p:nvPicPr>
            <p:cNvPr id="8222" name="Picture 2" descr="C:\Users\Usuario\Desktop\raices.jpg"/>
            <p:cNvPicPr>
              <a:picLocks noChangeAspect="1" noChangeArrowheads="1"/>
            </p:cNvPicPr>
            <p:nvPr/>
          </p:nvPicPr>
          <p:blipFill>
            <a:blip r:embed="rId3" cstate="print"/>
            <a:srcRect/>
            <a:stretch>
              <a:fillRect/>
            </a:stretch>
          </p:blipFill>
          <p:spPr bwMode="auto">
            <a:xfrm>
              <a:off x="7178356" y="2994052"/>
              <a:ext cx="360040" cy="1307691"/>
            </a:xfrm>
            <a:prstGeom prst="rect">
              <a:avLst/>
            </a:prstGeom>
            <a:noFill/>
            <a:ln w="9525">
              <a:noFill/>
              <a:miter lim="800000"/>
              <a:headEnd/>
              <a:tailEnd/>
            </a:ln>
          </p:spPr>
        </p:pic>
        <p:pic>
          <p:nvPicPr>
            <p:cNvPr id="8223" name="Picture 2" descr="C:\Users\Usuario\Desktop\raices.jpg"/>
            <p:cNvPicPr>
              <a:picLocks noChangeAspect="1" noChangeArrowheads="1"/>
            </p:cNvPicPr>
            <p:nvPr/>
          </p:nvPicPr>
          <p:blipFill>
            <a:blip r:embed="rId3" cstate="print"/>
            <a:srcRect/>
            <a:stretch>
              <a:fillRect/>
            </a:stretch>
          </p:blipFill>
          <p:spPr bwMode="auto">
            <a:xfrm>
              <a:off x="7898436" y="3013937"/>
              <a:ext cx="166469" cy="1307691"/>
            </a:xfrm>
            <a:prstGeom prst="rect">
              <a:avLst/>
            </a:prstGeom>
            <a:noFill/>
            <a:ln w="9525">
              <a:noFill/>
              <a:miter lim="800000"/>
              <a:headEnd/>
              <a:tailEnd/>
            </a:ln>
          </p:spPr>
        </p:pic>
        <p:pic>
          <p:nvPicPr>
            <p:cNvPr id="8224" name="Picture 2" descr="C:\Users\Usuario\Desktop\raices.jpg"/>
            <p:cNvPicPr>
              <a:picLocks noChangeAspect="1" noChangeArrowheads="1"/>
            </p:cNvPicPr>
            <p:nvPr/>
          </p:nvPicPr>
          <p:blipFill>
            <a:blip r:embed="rId6" cstate="print"/>
            <a:srcRect/>
            <a:stretch>
              <a:fillRect/>
            </a:stretch>
          </p:blipFill>
          <p:spPr bwMode="auto">
            <a:xfrm>
              <a:off x="8518372" y="3008120"/>
              <a:ext cx="288032" cy="708911"/>
            </a:xfrm>
            <a:prstGeom prst="rect">
              <a:avLst/>
            </a:prstGeom>
            <a:noFill/>
            <a:ln w="9525">
              <a:noFill/>
              <a:miter lim="800000"/>
              <a:headEnd/>
              <a:tailEnd/>
            </a:ln>
          </p:spPr>
        </p:pic>
        <p:pic>
          <p:nvPicPr>
            <p:cNvPr id="8225" name="Picture 3" descr="C:\Users\Usuario\Desktop\pasto1.jpg"/>
            <p:cNvPicPr>
              <a:picLocks noChangeAspect="1" noChangeArrowheads="1"/>
            </p:cNvPicPr>
            <p:nvPr/>
          </p:nvPicPr>
          <p:blipFill>
            <a:blip r:embed="rId2" cstate="print"/>
            <a:srcRect/>
            <a:stretch>
              <a:fillRect/>
            </a:stretch>
          </p:blipFill>
          <p:spPr bwMode="auto">
            <a:xfrm flipH="1">
              <a:off x="7884367" y="1871344"/>
              <a:ext cx="144017" cy="1121476"/>
            </a:xfrm>
            <a:prstGeom prst="rect">
              <a:avLst/>
            </a:prstGeom>
            <a:noFill/>
            <a:ln w="9525">
              <a:noFill/>
              <a:miter lim="800000"/>
              <a:headEnd/>
              <a:tailEnd/>
            </a:ln>
          </p:spPr>
        </p:pic>
        <p:pic>
          <p:nvPicPr>
            <p:cNvPr id="8226" name="Picture 2" descr="C:\Users\Usuario\Desktop\raices.jpg"/>
            <p:cNvPicPr>
              <a:picLocks noChangeAspect="1" noChangeArrowheads="1"/>
            </p:cNvPicPr>
            <p:nvPr/>
          </p:nvPicPr>
          <p:blipFill>
            <a:blip r:embed="rId3" cstate="print"/>
            <a:srcRect/>
            <a:stretch>
              <a:fillRect/>
            </a:stretch>
          </p:blipFill>
          <p:spPr bwMode="auto">
            <a:xfrm>
              <a:off x="8028384" y="2996952"/>
              <a:ext cx="632336" cy="559079"/>
            </a:xfrm>
            <a:prstGeom prst="rect">
              <a:avLst/>
            </a:prstGeom>
            <a:noFill/>
            <a:ln w="9525">
              <a:noFill/>
              <a:miter lim="800000"/>
              <a:headEnd/>
              <a:tailEnd/>
            </a:ln>
          </p:spPr>
        </p:pic>
        <p:pic>
          <p:nvPicPr>
            <p:cNvPr id="8227" name="Picture 2" descr="C:\Users\Usuario\Desktop\raices.jpg"/>
            <p:cNvPicPr>
              <a:picLocks noChangeAspect="1" noChangeArrowheads="1"/>
            </p:cNvPicPr>
            <p:nvPr/>
          </p:nvPicPr>
          <p:blipFill>
            <a:blip r:embed="rId3" cstate="print"/>
            <a:srcRect/>
            <a:stretch>
              <a:fillRect/>
            </a:stretch>
          </p:blipFill>
          <p:spPr bwMode="auto">
            <a:xfrm>
              <a:off x="8516704" y="3011020"/>
              <a:ext cx="310485" cy="1307691"/>
            </a:xfrm>
            <a:prstGeom prst="rect">
              <a:avLst/>
            </a:prstGeom>
            <a:noFill/>
            <a:ln w="9525">
              <a:noFill/>
              <a:miter lim="800000"/>
              <a:headEnd/>
              <a:tailEnd/>
            </a:ln>
          </p:spPr>
        </p:pic>
        <p:pic>
          <p:nvPicPr>
            <p:cNvPr id="37" name="Picture 3" descr="C:\Users\Usuario\Desktop\pasto1.jpg"/>
            <p:cNvPicPr>
              <a:picLocks noChangeAspect="1" noChangeArrowheads="1"/>
            </p:cNvPicPr>
            <p:nvPr/>
          </p:nvPicPr>
          <p:blipFill>
            <a:blip r:embed="rId2" cstate="screen">
              <a:duotone>
                <a:prstClr val="black"/>
                <a:schemeClr val="accent6">
                  <a:tint val="45000"/>
                  <a:satMod val="400000"/>
                </a:schemeClr>
              </a:duotone>
            </a:blip>
            <a:srcRect/>
            <a:stretch>
              <a:fillRect/>
            </a:stretch>
          </p:blipFill>
          <p:spPr bwMode="auto">
            <a:xfrm flipH="1">
              <a:off x="7252030" y="1498852"/>
              <a:ext cx="128281" cy="1495584"/>
            </a:xfrm>
            <a:prstGeom prst="rect">
              <a:avLst/>
            </a:prstGeom>
            <a:noFill/>
            <a:ln w="9525">
              <a:noFill/>
              <a:miter lim="800000"/>
              <a:headEnd/>
              <a:tailEnd/>
            </a:ln>
          </p:spPr>
        </p:pic>
        <p:pic>
          <p:nvPicPr>
            <p:cNvPr id="38" name="Picture 3" descr="C:\Users\Usuario\Desktop\pasto1.jpg"/>
            <p:cNvPicPr>
              <a:picLocks noChangeAspect="1" noChangeArrowheads="1"/>
            </p:cNvPicPr>
            <p:nvPr/>
          </p:nvPicPr>
          <p:blipFill>
            <a:blip r:embed="rId2" cstate="screen">
              <a:duotone>
                <a:prstClr val="black"/>
                <a:schemeClr val="accent6">
                  <a:tint val="45000"/>
                  <a:satMod val="400000"/>
                </a:schemeClr>
              </a:duotone>
            </a:blip>
            <a:srcRect/>
            <a:stretch>
              <a:fillRect/>
            </a:stretch>
          </p:blipFill>
          <p:spPr bwMode="auto">
            <a:xfrm flipH="1">
              <a:off x="8676455" y="1706072"/>
              <a:ext cx="98476" cy="1275143"/>
            </a:xfrm>
            <a:prstGeom prst="rect">
              <a:avLst/>
            </a:prstGeom>
            <a:noFill/>
            <a:ln w="9525">
              <a:noFill/>
              <a:miter lim="800000"/>
              <a:headEnd/>
              <a:tailEnd/>
            </a:ln>
          </p:spPr>
        </p:pic>
        <p:pic>
          <p:nvPicPr>
            <p:cNvPr id="8230" name="Picture 3" descr="C:\Users\Usuario\Desktop\pasto1.jpg"/>
            <p:cNvPicPr>
              <a:picLocks noChangeAspect="1" noChangeArrowheads="1"/>
            </p:cNvPicPr>
            <p:nvPr/>
          </p:nvPicPr>
          <p:blipFill>
            <a:blip r:embed="rId2" cstate="print"/>
            <a:srcRect/>
            <a:stretch>
              <a:fillRect/>
            </a:stretch>
          </p:blipFill>
          <p:spPr bwMode="auto">
            <a:xfrm flipH="1">
              <a:off x="8008631" y="2190796"/>
              <a:ext cx="102264" cy="796340"/>
            </a:xfrm>
            <a:prstGeom prst="rect">
              <a:avLst/>
            </a:prstGeom>
            <a:noFill/>
            <a:ln w="9525">
              <a:noFill/>
              <a:miter lim="800000"/>
              <a:headEnd/>
              <a:tailEnd/>
            </a:ln>
          </p:spPr>
        </p:pic>
      </p:grpSp>
      <p:pic>
        <p:nvPicPr>
          <p:cNvPr id="8195" name="Picture 2" descr="C:\Users\Usuario\Pictures\CERRO COLORADO_fotos\CC 18 junio 2006\CC 18 junio 2006 los yuyos.jpg"/>
          <p:cNvPicPr>
            <a:picLocks noChangeAspect="1" noChangeArrowheads="1"/>
          </p:cNvPicPr>
          <p:nvPr/>
        </p:nvPicPr>
        <p:blipFill>
          <a:blip r:embed="rId7" cstate="print"/>
          <a:srcRect/>
          <a:stretch>
            <a:fillRect/>
          </a:stretch>
        </p:blipFill>
        <p:spPr bwMode="auto">
          <a:xfrm>
            <a:off x="1703390" y="4940803"/>
            <a:ext cx="2304379" cy="1728285"/>
          </a:xfrm>
          <a:prstGeom prst="rect">
            <a:avLst/>
          </a:prstGeom>
          <a:noFill/>
          <a:ln w="9525">
            <a:noFill/>
            <a:miter lim="800000"/>
            <a:headEnd/>
            <a:tailEnd/>
          </a:ln>
        </p:spPr>
      </p:pic>
      <p:pic>
        <p:nvPicPr>
          <p:cNvPr id="8196" name="Picture 4" descr="C:\Users\Usuario\Pictures\CERRO COLORADO_fotos\primavera 2011_flushing vacas y varios\01122011404.jpg"/>
          <p:cNvPicPr>
            <a:picLocks noChangeAspect="1" noChangeArrowheads="1"/>
          </p:cNvPicPr>
          <p:nvPr/>
        </p:nvPicPr>
        <p:blipFill>
          <a:blip r:embed="rId8" cstate="print"/>
          <a:srcRect/>
          <a:stretch>
            <a:fillRect/>
          </a:stretch>
        </p:blipFill>
        <p:spPr bwMode="auto">
          <a:xfrm>
            <a:off x="3961594" y="188640"/>
            <a:ext cx="1906263" cy="1429698"/>
          </a:xfrm>
          <a:prstGeom prst="rect">
            <a:avLst/>
          </a:prstGeom>
          <a:noFill/>
          <a:ln w="9525">
            <a:noFill/>
            <a:miter lim="800000"/>
            <a:headEnd/>
            <a:tailEnd/>
          </a:ln>
        </p:spPr>
      </p:pic>
      <p:pic>
        <p:nvPicPr>
          <p:cNvPr id="8197" name="Picture 3" descr="C:\Users\Usuario\Pictures\CERRO COLORADO_fotos\CC verano_otoño 2010\cc 27feb10 (1).JPG"/>
          <p:cNvPicPr>
            <a:picLocks noChangeAspect="1" noChangeArrowheads="1"/>
          </p:cNvPicPr>
          <p:nvPr/>
        </p:nvPicPr>
        <p:blipFill>
          <a:blip r:embed="rId9" cstate="print"/>
          <a:srcRect/>
          <a:stretch>
            <a:fillRect/>
          </a:stretch>
        </p:blipFill>
        <p:spPr bwMode="auto">
          <a:xfrm>
            <a:off x="6404667" y="188641"/>
            <a:ext cx="1874744" cy="1406989"/>
          </a:xfrm>
          <a:prstGeom prst="rect">
            <a:avLst/>
          </a:prstGeom>
          <a:noFill/>
          <a:ln w="9525">
            <a:noFill/>
            <a:miter lim="800000"/>
            <a:headEnd/>
            <a:tailEnd/>
          </a:ln>
        </p:spPr>
      </p:pic>
      <p:pic>
        <p:nvPicPr>
          <p:cNvPr id="8198" name="Picture 38" descr="C:\Users\Usuario\INIA\INIA PF ROCHA 28 agosto 2013\FOTOS ROCHA\humberto\DSC05147.JPG"/>
          <p:cNvPicPr>
            <a:picLocks noChangeAspect="1" noChangeArrowheads="1"/>
          </p:cNvPicPr>
          <p:nvPr/>
        </p:nvPicPr>
        <p:blipFill>
          <a:blip r:embed="rId10" cstate="print"/>
          <a:srcRect/>
          <a:stretch>
            <a:fillRect/>
          </a:stretch>
        </p:blipFill>
        <p:spPr bwMode="auto">
          <a:xfrm>
            <a:off x="8185130" y="4941168"/>
            <a:ext cx="2266971" cy="1700932"/>
          </a:xfrm>
          <a:prstGeom prst="rect">
            <a:avLst/>
          </a:prstGeom>
          <a:noFill/>
          <a:ln w="9525">
            <a:noFill/>
            <a:miter lim="800000"/>
            <a:headEnd/>
            <a:tailEnd/>
          </a:ln>
        </p:spPr>
      </p:pic>
      <p:sp>
        <p:nvSpPr>
          <p:cNvPr id="39" name="38 Flecha curvada hacia la izquierda"/>
          <p:cNvSpPr/>
          <p:nvPr/>
        </p:nvSpPr>
        <p:spPr>
          <a:xfrm>
            <a:off x="7013148" y="4825844"/>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schemeClr val="tx1"/>
              </a:solidFill>
            </a:endParaRPr>
          </a:p>
        </p:txBody>
      </p:sp>
      <p:sp>
        <p:nvSpPr>
          <p:cNvPr id="40" name="39 Rectángulo redondeado"/>
          <p:cNvSpPr/>
          <p:nvPr/>
        </p:nvSpPr>
        <p:spPr>
          <a:xfrm>
            <a:off x="5249164" y="5619168"/>
            <a:ext cx="1476430" cy="102293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2000" b="1" err="1"/>
              <a:t>Rebuilding</a:t>
            </a:r>
            <a:r>
              <a:rPr lang="es-UY" sz="2000" b="1"/>
              <a:t> SOC</a:t>
            </a:r>
          </a:p>
        </p:txBody>
      </p:sp>
      <p:sp>
        <p:nvSpPr>
          <p:cNvPr id="41" name="40 Flecha curvada hacia abajo"/>
          <p:cNvSpPr/>
          <p:nvPr/>
        </p:nvSpPr>
        <p:spPr>
          <a:xfrm>
            <a:off x="2261997" y="4050353"/>
            <a:ext cx="85611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solidFill>
                <a:srgbClr val="FF0000"/>
              </a:solidFill>
            </a:endParaRPr>
          </a:p>
        </p:txBody>
      </p:sp>
      <p:sp>
        <p:nvSpPr>
          <p:cNvPr id="42" name="41 Rectángulo redondeado"/>
          <p:cNvSpPr/>
          <p:nvPr/>
        </p:nvSpPr>
        <p:spPr>
          <a:xfrm>
            <a:off x="2193392" y="4541620"/>
            <a:ext cx="100811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b="1" err="1"/>
              <a:t>Less</a:t>
            </a:r>
            <a:r>
              <a:rPr lang="es-UY" b="1"/>
              <a:t> SOC</a:t>
            </a:r>
          </a:p>
        </p:txBody>
      </p:sp>
      <p:sp>
        <p:nvSpPr>
          <p:cNvPr id="4" name="3 Rectángulo redondeado"/>
          <p:cNvSpPr/>
          <p:nvPr/>
        </p:nvSpPr>
        <p:spPr>
          <a:xfrm>
            <a:off x="4007769" y="1813023"/>
            <a:ext cx="4312013" cy="1031338"/>
          </a:xfrm>
          <a:prstGeom prst="roundRect">
            <a:avLst>
              <a:gd name="adj" fmla="val 3933"/>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2000" b="1"/>
              <a:t>Sharp </a:t>
            </a:r>
            <a:r>
              <a:rPr lang="es-UY" sz="2000" b="1" err="1"/>
              <a:t>increase</a:t>
            </a:r>
            <a:r>
              <a:rPr lang="es-UY" sz="2000" b="1"/>
              <a:t> in </a:t>
            </a:r>
            <a:r>
              <a:rPr lang="es-UY" sz="2000" b="1" err="1"/>
              <a:t>grass</a:t>
            </a:r>
            <a:r>
              <a:rPr lang="es-UY" sz="2000" b="1"/>
              <a:t> and </a:t>
            </a:r>
            <a:r>
              <a:rPr lang="es-UY" sz="2000" b="1" err="1"/>
              <a:t>beef</a:t>
            </a:r>
            <a:r>
              <a:rPr lang="es-UY" sz="2000" b="1"/>
              <a:t> </a:t>
            </a:r>
            <a:r>
              <a:rPr lang="es-UY" sz="2000" b="1" err="1"/>
              <a:t>production</a:t>
            </a:r>
            <a:r>
              <a:rPr lang="es-UY" sz="2000" b="1"/>
              <a:t> </a:t>
            </a:r>
            <a:r>
              <a:rPr lang="es-UY" sz="2000" b="1" err="1"/>
              <a:t>managing</a:t>
            </a:r>
            <a:r>
              <a:rPr lang="es-UY" sz="2000" b="1"/>
              <a:t> </a:t>
            </a:r>
            <a:r>
              <a:rPr lang="es-UY" sz="2000" b="1" err="1"/>
              <a:t>stocking</a:t>
            </a:r>
            <a:r>
              <a:rPr lang="es-UY" sz="2000" b="1"/>
              <a:t> </a:t>
            </a:r>
            <a:r>
              <a:rPr lang="es-UY" sz="2000" b="1" err="1"/>
              <a:t>rate</a:t>
            </a:r>
            <a:endParaRPr lang="es-ES" sz="2000" b="1" dirty="0"/>
          </a:p>
        </p:txBody>
      </p:sp>
    </p:spTree>
    <p:extLst>
      <p:ext uri="{BB962C8B-B14F-4D97-AF65-F5344CB8AC3E}">
        <p14:creationId xmlns:p14="http://schemas.microsoft.com/office/powerpoint/2010/main" val="1180249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9536" y="365126"/>
            <a:ext cx="7224464" cy="1235074"/>
          </a:xfrm>
        </p:spPr>
        <p:txBody>
          <a:bodyPr>
            <a:normAutofit/>
          </a:bodyPr>
          <a:lstStyle/>
          <a:p>
            <a:pPr>
              <a:lnSpc>
                <a:spcPct val="80000"/>
              </a:lnSpc>
            </a:pPr>
            <a:r>
              <a:rPr lang="es-ES_tradnl" sz="4100" b="1" dirty="0"/>
              <a:t>Target 2: Enhance silvopastoral systems</a:t>
            </a:r>
            <a:endParaRPr lang="es-ES_tradnl" sz="4100" b="1" u="sng" dirty="0"/>
          </a:p>
        </p:txBody>
      </p:sp>
      <p:sp>
        <p:nvSpPr>
          <p:cNvPr id="3" name="Marcador de contenido 2"/>
          <p:cNvSpPr>
            <a:spLocks noGrp="1"/>
          </p:cNvSpPr>
          <p:nvPr>
            <p:ph idx="1"/>
          </p:nvPr>
        </p:nvSpPr>
        <p:spPr>
          <a:xfrm>
            <a:off x="1919536" y="2457317"/>
            <a:ext cx="2702378" cy="3950581"/>
          </a:xfrm>
        </p:spPr>
        <p:txBody>
          <a:bodyPr anchor="ctr">
            <a:normAutofit/>
          </a:bodyPr>
          <a:lstStyle/>
          <a:p>
            <a:r>
              <a:rPr lang="es-UY" sz="2400" err="1">
                <a:solidFill>
                  <a:schemeClr val="accent1"/>
                </a:solidFill>
              </a:rPr>
              <a:t>Sequester</a:t>
            </a:r>
            <a:r>
              <a:rPr lang="es-UY" sz="2400">
                <a:solidFill>
                  <a:schemeClr val="accent1"/>
                </a:solidFill>
              </a:rPr>
              <a:t> </a:t>
            </a:r>
            <a:r>
              <a:rPr lang="es-UY" sz="2400" b="1">
                <a:solidFill>
                  <a:schemeClr val="accent1"/>
                </a:solidFill>
              </a:rPr>
              <a:t>400 </a:t>
            </a:r>
            <a:r>
              <a:rPr lang="es-UY" sz="2400" b="1" err="1">
                <a:solidFill>
                  <a:schemeClr val="accent1"/>
                </a:solidFill>
              </a:rPr>
              <a:t>kton</a:t>
            </a:r>
            <a:r>
              <a:rPr lang="es-UY" sz="2400">
                <a:solidFill>
                  <a:schemeClr val="accent1"/>
                </a:solidFill>
              </a:rPr>
              <a:t>  de CO</a:t>
            </a:r>
            <a:r>
              <a:rPr lang="es-UY" sz="2400" baseline="-25000">
                <a:solidFill>
                  <a:schemeClr val="accent1"/>
                </a:solidFill>
              </a:rPr>
              <a:t>2</a:t>
            </a:r>
            <a:r>
              <a:rPr lang="es-UY" sz="2400">
                <a:solidFill>
                  <a:schemeClr val="accent1"/>
                </a:solidFill>
              </a:rPr>
              <a:t> </a:t>
            </a:r>
            <a:r>
              <a:rPr lang="es-UY" sz="2400" err="1">
                <a:solidFill>
                  <a:schemeClr val="accent1"/>
                </a:solidFill>
              </a:rPr>
              <a:t>yearly</a:t>
            </a:r>
            <a:r>
              <a:rPr lang="es-UY" sz="2400">
                <a:solidFill>
                  <a:schemeClr val="accent1"/>
                </a:solidFill>
              </a:rPr>
              <a:t> in 10.000 ha of </a:t>
            </a:r>
            <a:r>
              <a:rPr lang="es-UY" sz="2400" err="1">
                <a:solidFill>
                  <a:schemeClr val="accent1"/>
                </a:solidFill>
              </a:rPr>
              <a:t>samall</a:t>
            </a:r>
            <a:r>
              <a:rPr lang="es-UY" sz="2400">
                <a:solidFill>
                  <a:schemeClr val="accent1"/>
                </a:solidFill>
              </a:rPr>
              <a:t> </a:t>
            </a:r>
            <a:r>
              <a:rPr lang="es-UY" sz="2400" err="1">
                <a:solidFill>
                  <a:schemeClr val="accent1"/>
                </a:solidFill>
              </a:rPr>
              <a:t>forests</a:t>
            </a:r>
            <a:r>
              <a:rPr lang="es-UY" sz="2400">
                <a:solidFill>
                  <a:schemeClr val="accent1"/>
                </a:solidFill>
              </a:rPr>
              <a:t> </a:t>
            </a:r>
            <a:r>
              <a:rPr lang="es-UY" sz="2400" err="1">
                <a:solidFill>
                  <a:schemeClr val="accent1"/>
                </a:solidFill>
              </a:rPr>
              <a:t>for</a:t>
            </a:r>
            <a:r>
              <a:rPr lang="es-UY" sz="2400">
                <a:solidFill>
                  <a:schemeClr val="accent1"/>
                </a:solidFill>
              </a:rPr>
              <a:t> </a:t>
            </a:r>
            <a:r>
              <a:rPr lang="es-UY" sz="2400" err="1">
                <a:solidFill>
                  <a:schemeClr val="accent1"/>
                </a:solidFill>
              </a:rPr>
              <a:t>shadow</a:t>
            </a:r>
            <a:r>
              <a:rPr lang="es-UY" sz="2400">
                <a:solidFill>
                  <a:schemeClr val="accent1"/>
                </a:solidFill>
              </a:rPr>
              <a:t> and </a:t>
            </a:r>
            <a:r>
              <a:rPr lang="es-UY" sz="2400" err="1">
                <a:solidFill>
                  <a:schemeClr val="accent1"/>
                </a:solidFill>
              </a:rPr>
              <a:t>shelter</a:t>
            </a:r>
            <a:r>
              <a:rPr lang="es-UY" sz="2400">
                <a:solidFill>
                  <a:schemeClr val="accent1"/>
                </a:solidFill>
              </a:rPr>
              <a:t> + 10.000 ha of </a:t>
            </a:r>
            <a:r>
              <a:rPr lang="es-UY" sz="2400" b="1" err="1">
                <a:solidFill>
                  <a:schemeClr val="accent1"/>
                </a:solidFill>
              </a:rPr>
              <a:t>silvopastoral</a:t>
            </a:r>
            <a:r>
              <a:rPr lang="es-UY" sz="2400" b="1">
                <a:solidFill>
                  <a:schemeClr val="accent1"/>
                </a:solidFill>
              </a:rPr>
              <a:t>  </a:t>
            </a:r>
            <a:r>
              <a:rPr lang="es-UY" sz="2400" b="1" err="1">
                <a:solidFill>
                  <a:schemeClr val="accent1"/>
                </a:solidFill>
              </a:rPr>
              <a:t>systems</a:t>
            </a:r>
            <a:r>
              <a:rPr lang="es-UY" sz="2400" smtClean="0">
                <a:solidFill>
                  <a:schemeClr val="accent1"/>
                </a:solidFill>
              </a:rPr>
              <a:t>.</a:t>
            </a:r>
            <a:endParaRPr lang="es-UY" sz="2000">
              <a:solidFill>
                <a:schemeClr val="accent1"/>
              </a:solidFill>
            </a:endParaRPr>
          </a:p>
          <a:p>
            <a:endParaRPr lang="es-ES_tradnl" sz="2000" dirty="0">
              <a:solidFill>
                <a:schemeClr val="accent1"/>
              </a:solidFill>
            </a:endParaRPr>
          </a:p>
          <a:p>
            <a:endParaRPr lang="es-ES_tradnl" sz="2000" dirty="0">
              <a:solidFill>
                <a:schemeClr val="accent1"/>
              </a:solidFill>
            </a:endParaRPr>
          </a:p>
        </p:txBody>
      </p:sp>
      <p:pic>
        <p:nvPicPr>
          <p:cNvPr id="5" name="Imagen 4"/>
          <p:cNvPicPr>
            <a:picLocks noChangeAspect="1"/>
          </p:cNvPicPr>
          <p:nvPr/>
        </p:nvPicPr>
        <p:blipFill>
          <a:blip r:embed="rId2"/>
          <a:stretch>
            <a:fillRect/>
          </a:stretch>
        </p:blipFill>
        <p:spPr>
          <a:xfrm>
            <a:off x="5972592" y="2810231"/>
            <a:ext cx="4142049" cy="3313639"/>
          </a:xfrm>
          <a:prstGeom prst="rect">
            <a:avLst/>
          </a:prstGeom>
        </p:spPr>
      </p:pic>
    </p:spTree>
    <p:extLst>
      <p:ext uri="{BB962C8B-B14F-4D97-AF65-F5344CB8AC3E}">
        <p14:creationId xmlns:p14="http://schemas.microsoft.com/office/powerpoint/2010/main" val="1504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69958" y="4673914"/>
            <a:ext cx="4523916" cy="1680530"/>
          </a:xfrm>
          <a:prstGeom prst="rect">
            <a:avLst/>
          </a:prstGeom>
        </p:spPr>
      </p:pic>
      <p:pic>
        <p:nvPicPr>
          <p:cNvPr id="5" name="Imagen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77196" y="2303417"/>
            <a:ext cx="3031807" cy="1932260"/>
          </a:xfrm>
          <a:prstGeom prst="rect">
            <a:avLst/>
          </a:prstGeom>
        </p:spPr>
      </p:pic>
      <p:pic>
        <p:nvPicPr>
          <p:cNvPr id="6" name="Imagen 5"/>
          <p:cNvPicPr>
            <a:picLocks noChangeAspect="1"/>
          </p:cNvPicPr>
          <p:nvPr/>
        </p:nvPicPr>
        <p:blipFill rotWithShape="1">
          <a:blip r:embed="rId4" cstate="hqprint">
            <a:extLst>
              <a:ext uri="{28A0092B-C50C-407E-A947-70E740481C1C}">
                <a14:useLocalDpi xmlns:a14="http://schemas.microsoft.com/office/drawing/2010/main"/>
              </a:ext>
            </a:extLst>
          </a:blip>
          <a:srcRect r="-2"/>
          <a:stretch/>
        </p:blipFill>
        <p:spPr>
          <a:xfrm>
            <a:off x="7377196" y="4417333"/>
            <a:ext cx="3031807" cy="2119674"/>
          </a:xfrm>
          <a:prstGeom prst="rect">
            <a:avLst/>
          </a:prstGeom>
        </p:spPr>
      </p:pic>
      <p:sp>
        <p:nvSpPr>
          <p:cNvPr id="2" name="Título 1"/>
          <p:cNvSpPr>
            <a:spLocks noGrp="1"/>
          </p:cNvSpPr>
          <p:nvPr>
            <p:ph type="title"/>
          </p:nvPr>
        </p:nvSpPr>
        <p:spPr>
          <a:xfrm>
            <a:off x="592689" y="445683"/>
            <a:ext cx="6511495" cy="2350271"/>
          </a:xfrm>
        </p:spPr>
        <p:txBody>
          <a:bodyPr>
            <a:normAutofit fontScale="90000"/>
          </a:bodyPr>
          <a:lstStyle/>
          <a:p>
            <a:pPr>
              <a:lnSpc>
                <a:spcPct val="70000"/>
              </a:lnSpc>
            </a:pPr>
            <a:r>
              <a:rPr lang="es-UY" sz="2800" b="1"/>
              <a:t/>
            </a:r>
            <a:br>
              <a:rPr lang="es-UY" sz="2800" b="1"/>
            </a:br>
            <a:r>
              <a:rPr lang="es-UY" b="1"/>
              <a:t>Target</a:t>
            </a:r>
            <a:r>
              <a:rPr lang="es-UY" sz="2800" b="1"/>
              <a:t> </a:t>
            </a:r>
            <a:r>
              <a:rPr lang="es-UY" b="1"/>
              <a:t>3: Cero </a:t>
            </a:r>
            <a:r>
              <a:rPr lang="es-UY" b="1" err="1"/>
              <a:t>deforestation</a:t>
            </a:r>
            <a:r>
              <a:rPr lang="es-UY" b="1"/>
              <a:t> / </a:t>
            </a:r>
            <a:r>
              <a:rPr lang="es-UY" b="1" err="1"/>
              <a:t>increase</a:t>
            </a:r>
            <a:r>
              <a:rPr lang="es-UY" b="1"/>
              <a:t> in </a:t>
            </a:r>
            <a:r>
              <a:rPr lang="es-UY" b="1" err="1"/>
              <a:t>native</a:t>
            </a:r>
            <a:r>
              <a:rPr lang="es-UY" b="1"/>
              <a:t> </a:t>
            </a:r>
            <a:r>
              <a:rPr lang="es-UY" b="1" err="1"/>
              <a:t>forest</a:t>
            </a:r>
            <a:r>
              <a:rPr lang="es-UY" b="1"/>
              <a:t> </a:t>
            </a:r>
            <a:r>
              <a:rPr lang="es-UY" b="1" err="1"/>
              <a:t>areas</a:t>
            </a:r>
            <a:r>
              <a:rPr lang="es-UY" b="1"/>
              <a:t> </a:t>
            </a:r>
            <a:br>
              <a:rPr lang="es-UY" b="1"/>
            </a:br>
            <a:r>
              <a:rPr lang="es-UY" b="1"/>
              <a:t/>
            </a:r>
            <a:br>
              <a:rPr lang="es-UY" b="1"/>
            </a:br>
            <a:r>
              <a:rPr lang="es-UY" sz="3100" b="1"/>
              <a:t>(</a:t>
            </a:r>
            <a:r>
              <a:rPr lang="el-GR" sz="3100" b="1" dirty="0"/>
              <a:t>Δ </a:t>
            </a:r>
            <a:r>
              <a:rPr lang="es-UY" sz="3100" b="1" err="1"/>
              <a:t>beef</a:t>
            </a:r>
            <a:r>
              <a:rPr lang="es-UY" sz="3100" b="1"/>
              <a:t> </a:t>
            </a:r>
            <a:r>
              <a:rPr lang="es-UY" sz="3100" b="1" err="1"/>
              <a:t>production</a:t>
            </a:r>
            <a:r>
              <a:rPr lang="es-UY" sz="3100" b="1"/>
              <a:t> </a:t>
            </a:r>
            <a:r>
              <a:rPr lang="es-UY" sz="3100" b="1" err="1"/>
              <a:t>by</a:t>
            </a:r>
            <a:r>
              <a:rPr lang="es-UY" sz="3100" b="1"/>
              <a:t> </a:t>
            </a:r>
            <a:r>
              <a:rPr lang="el-GR" sz="3100" b="1" dirty="0"/>
              <a:t>Δ</a:t>
            </a:r>
            <a:r>
              <a:rPr lang="es-UY" sz="3100" b="1"/>
              <a:t> </a:t>
            </a:r>
            <a:r>
              <a:rPr lang="es-UY" sz="3100" b="1" err="1"/>
              <a:t>productivity</a:t>
            </a:r>
            <a:r>
              <a:rPr lang="es-UY" sz="3100" b="1"/>
              <a:t> </a:t>
            </a:r>
            <a:r>
              <a:rPr lang="es-UY" sz="3100" b="1" err="1"/>
              <a:t>with</a:t>
            </a:r>
            <a:r>
              <a:rPr lang="es-UY" sz="3100" b="1"/>
              <a:t> no </a:t>
            </a:r>
            <a:r>
              <a:rPr lang="es-UY" sz="3100" b="1" err="1"/>
              <a:t>land</a:t>
            </a:r>
            <a:r>
              <a:rPr lang="es-UY" sz="3100" b="1"/>
              <a:t> use </a:t>
            </a:r>
            <a:r>
              <a:rPr lang="es-UY" sz="3100" b="1" err="1"/>
              <a:t>change</a:t>
            </a:r>
            <a:r>
              <a:rPr lang="es-UY" sz="3100" b="1"/>
              <a:t>)</a:t>
            </a:r>
            <a:br>
              <a:rPr lang="es-UY" sz="3100" b="1"/>
            </a:br>
            <a:r>
              <a:rPr lang="es-UY" b="1"/>
              <a:t> </a:t>
            </a:r>
            <a:endParaRPr lang="es-ES_tradnl" sz="2800" b="1" u="sng" dirty="0"/>
          </a:p>
        </p:txBody>
      </p:sp>
      <p:sp>
        <p:nvSpPr>
          <p:cNvPr id="3" name="Marcador de contenido 2"/>
          <p:cNvSpPr>
            <a:spLocks noGrp="1"/>
          </p:cNvSpPr>
          <p:nvPr>
            <p:ph idx="1"/>
          </p:nvPr>
        </p:nvSpPr>
        <p:spPr>
          <a:xfrm>
            <a:off x="592689" y="2727527"/>
            <a:ext cx="4653738" cy="3626917"/>
          </a:xfrm>
        </p:spPr>
        <p:txBody>
          <a:bodyPr>
            <a:normAutofit/>
          </a:bodyPr>
          <a:lstStyle/>
          <a:p>
            <a:r>
              <a:rPr lang="es-UY" sz="2000" b="1" smtClean="0"/>
              <a:t>Without </a:t>
            </a:r>
            <a:r>
              <a:rPr lang="es-UY" sz="2000" b="1"/>
              <a:t>/MOI: Maintain 854.000 ha de bosques nativos.</a:t>
            </a:r>
          </a:p>
          <a:p>
            <a:endParaRPr lang="es-UY" sz="2000" b="1"/>
          </a:p>
          <a:p>
            <a:r>
              <a:rPr lang="es-UY" sz="2000" b="1"/>
              <a:t>With MOI: Increase native forests area by 5 </a:t>
            </a:r>
            <a:r>
              <a:rPr lang="es-UY" sz="2000" b="1" smtClean="0"/>
              <a:t>%</a:t>
            </a:r>
          </a:p>
          <a:p>
            <a:endParaRPr lang="es-ES_tradnl" sz="2000" dirty="0"/>
          </a:p>
        </p:txBody>
      </p:sp>
      <p:pic>
        <p:nvPicPr>
          <p:cNvPr id="7" name="Imagen 6"/>
          <p:cNvPicPr>
            <a:picLocks noChangeAspect="1"/>
          </p:cNvPicPr>
          <p:nvPr/>
        </p:nvPicPr>
        <p:blipFill>
          <a:blip r:embed="rId5"/>
          <a:stretch>
            <a:fillRect/>
          </a:stretch>
        </p:blipFill>
        <p:spPr>
          <a:xfrm>
            <a:off x="7377196" y="221990"/>
            <a:ext cx="3031806" cy="1899772"/>
          </a:xfrm>
          <a:prstGeom prst="rect">
            <a:avLst/>
          </a:prstGeom>
        </p:spPr>
      </p:pic>
    </p:spTree>
    <p:extLst>
      <p:ext uri="{BB962C8B-B14F-4D97-AF65-F5344CB8AC3E}">
        <p14:creationId xmlns:p14="http://schemas.microsoft.com/office/powerpoint/2010/main" val="151317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02807" y="764704"/>
            <a:ext cx="3027150" cy="1933120"/>
          </a:xfrm>
          <a:prstGeom prst="rect">
            <a:avLst/>
          </a:prstGeom>
        </p:spPr>
      </p:pic>
      <p:sp>
        <p:nvSpPr>
          <p:cNvPr id="2" name="Título 1"/>
          <p:cNvSpPr>
            <a:spLocks noGrp="1"/>
          </p:cNvSpPr>
          <p:nvPr>
            <p:ph type="title"/>
          </p:nvPr>
        </p:nvSpPr>
        <p:spPr>
          <a:xfrm>
            <a:off x="1516760" y="904742"/>
            <a:ext cx="4653738" cy="4588936"/>
          </a:xfrm>
        </p:spPr>
        <p:txBody>
          <a:bodyPr>
            <a:normAutofit fontScale="90000"/>
          </a:bodyPr>
          <a:lstStyle/>
          <a:p>
            <a:pPr>
              <a:lnSpc>
                <a:spcPct val="70000"/>
              </a:lnSpc>
            </a:pPr>
            <a:r>
              <a:rPr lang="es-UY" sz="2200" b="1"/>
              <a:t/>
            </a:r>
            <a:br>
              <a:rPr lang="es-UY" sz="2200" b="1"/>
            </a:br>
            <a:r>
              <a:rPr lang="es-UY" sz="2200" b="1"/>
              <a:t/>
            </a:r>
            <a:br>
              <a:rPr lang="es-UY" sz="2200" b="1"/>
            </a:br>
            <a:r>
              <a:rPr lang="es-UY" sz="2700" b="1">
                <a:solidFill>
                  <a:schemeClr val="accent6">
                    <a:lumMod val="50000"/>
                  </a:schemeClr>
                </a:solidFill>
              </a:rPr>
              <a:t>4. </a:t>
            </a:r>
            <a:r>
              <a:rPr lang="es-UY" sz="2700" b="1" err="1">
                <a:solidFill>
                  <a:schemeClr val="accent6">
                    <a:lumMod val="50000"/>
                  </a:schemeClr>
                </a:solidFill>
              </a:rPr>
              <a:t>Cropland</a:t>
            </a:r>
            <a:r>
              <a:rPr lang="es-UY" sz="2700" b="1">
                <a:solidFill>
                  <a:schemeClr val="accent6">
                    <a:lumMod val="50000"/>
                  </a:schemeClr>
                </a:solidFill>
              </a:rPr>
              <a:t>: </a:t>
            </a:r>
            <a:r>
              <a:rPr lang="es-UY" sz="2700" b="1" err="1">
                <a:solidFill>
                  <a:schemeClr val="accent6">
                    <a:lumMod val="50000"/>
                  </a:schemeClr>
                </a:solidFill>
              </a:rPr>
              <a:t>maintain</a:t>
            </a:r>
            <a:r>
              <a:rPr lang="es-UY" sz="2700" b="1">
                <a:solidFill>
                  <a:schemeClr val="accent6">
                    <a:lumMod val="50000"/>
                  </a:schemeClr>
                </a:solidFill>
              </a:rPr>
              <a:t> SOC stocks (2025)</a:t>
            </a:r>
            <a:br>
              <a:rPr lang="es-UY" sz="2700" b="1">
                <a:solidFill>
                  <a:schemeClr val="accent6">
                    <a:lumMod val="50000"/>
                  </a:schemeClr>
                </a:solidFill>
              </a:rPr>
            </a:br>
            <a:r>
              <a:rPr lang="es-UY" sz="2700" b="1">
                <a:solidFill>
                  <a:schemeClr val="accent6">
                    <a:lumMod val="50000"/>
                  </a:schemeClr>
                </a:solidFill>
              </a:rPr>
              <a:t/>
            </a:r>
            <a:br>
              <a:rPr lang="es-UY" sz="2700" b="1">
                <a:solidFill>
                  <a:schemeClr val="accent6">
                    <a:lumMod val="50000"/>
                  </a:schemeClr>
                </a:solidFill>
              </a:rPr>
            </a:br>
            <a:r>
              <a:rPr lang="es-UY" sz="2700" b="1">
                <a:solidFill>
                  <a:schemeClr val="accent6">
                    <a:lumMod val="75000"/>
                  </a:schemeClr>
                </a:solidFill>
              </a:rPr>
              <a:t>5. </a:t>
            </a:r>
            <a:r>
              <a:rPr lang="es-UY" sz="2700" b="1" err="1">
                <a:solidFill>
                  <a:schemeClr val="accent6">
                    <a:lumMod val="75000"/>
                  </a:schemeClr>
                </a:solidFill>
              </a:rPr>
              <a:t>Croplands</a:t>
            </a:r>
            <a:r>
              <a:rPr lang="es-UY" sz="2700" b="1">
                <a:solidFill>
                  <a:schemeClr val="accent6">
                    <a:lumMod val="75000"/>
                  </a:schemeClr>
                </a:solidFill>
              </a:rPr>
              <a:t>: </a:t>
            </a:r>
            <a:r>
              <a:rPr lang="es-UY" sz="2700" b="1" err="1">
                <a:solidFill>
                  <a:schemeClr val="accent6">
                    <a:lumMod val="75000"/>
                  </a:schemeClr>
                </a:solidFill>
              </a:rPr>
              <a:t>avoided</a:t>
            </a:r>
            <a:r>
              <a:rPr lang="es-UY" sz="2700" b="1">
                <a:solidFill>
                  <a:schemeClr val="accent6">
                    <a:lumMod val="75000"/>
                  </a:schemeClr>
                </a:solidFill>
              </a:rPr>
              <a:t> </a:t>
            </a:r>
            <a:r>
              <a:rPr lang="es-UY" sz="2700" b="1" err="1">
                <a:solidFill>
                  <a:schemeClr val="accent6">
                    <a:lumMod val="75000"/>
                  </a:schemeClr>
                </a:solidFill>
              </a:rPr>
              <a:t>emissions</a:t>
            </a:r>
            <a:r>
              <a:rPr lang="es-UY" sz="2700" b="1">
                <a:solidFill>
                  <a:schemeClr val="accent6">
                    <a:lumMod val="75000"/>
                  </a:schemeClr>
                </a:solidFill>
              </a:rPr>
              <a:t> of N</a:t>
            </a:r>
            <a:r>
              <a:rPr lang="es-UY" sz="2700" b="1" baseline="-25000">
                <a:solidFill>
                  <a:schemeClr val="accent6">
                    <a:lumMod val="75000"/>
                  </a:schemeClr>
                </a:solidFill>
              </a:rPr>
              <a:t>2</a:t>
            </a:r>
            <a:r>
              <a:rPr lang="es-UY" sz="2700" b="1">
                <a:solidFill>
                  <a:schemeClr val="accent6">
                    <a:lumMod val="75000"/>
                  </a:schemeClr>
                </a:solidFill>
              </a:rPr>
              <a:t>O (2025)</a:t>
            </a:r>
            <a:br>
              <a:rPr lang="es-UY" sz="2700" b="1">
                <a:solidFill>
                  <a:schemeClr val="accent6">
                    <a:lumMod val="75000"/>
                  </a:schemeClr>
                </a:solidFill>
              </a:rPr>
            </a:br>
            <a:r>
              <a:rPr lang="es-UY" sz="2700" b="1">
                <a:solidFill>
                  <a:schemeClr val="accent6">
                    <a:lumMod val="75000"/>
                  </a:schemeClr>
                </a:solidFill>
              </a:rPr>
              <a:t/>
            </a:r>
            <a:br>
              <a:rPr lang="es-UY" sz="2700" b="1">
                <a:solidFill>
                  <a:schemeClr val="accent6">
                    <a:lumMod val="75000"/>
                  </a:schemeClr>
                </a:solidFill>
              </a:rPr>
            </a:br>
            <a:r>
              <a:rPr lang="es-UY" sz="2700" b="1">
                <a:solidFill>
                  <a:schemeClr val="accent6">
                    <a:lumMod val="50000"/>
                  </a:schemeClr>
                </a:solidFill>
              </a:rPr>
              <a:t>6. </a:t>
            </a:r>
            <a:r>
              <a:rPr lang="es-UY" sz="2700" b="1" err="1">
                <a:solidFill>
                  <a:schemeClr val="accent6">
                    <a:lumMod val="50000"/>
                  </a:schemeClr>
                </a:solidFill>
              </a:rPr>
              <a:t>Well</a:t>
            </a:r>
            <a:r>
              <a:rPr lang="es-UY" sz="2700" b="1">
                <a:solidFill>
                  <a:schemeClr val="accent6">
                    <a:lumMod val="50000"/>
                  </a:schemeClr>
                </a:solidFill>
              </a:rPr>
              <a:t> </a:t>
            </a:r>
            <a:r>
              <a:rPr lang="es-UY" sz="2700" b="1" err="1">
                <a:solidFill>
                  <a:schemeClr val="accent6">
                    <a:lumMod val="50000"/>
                  </a:schemeClr>
                </a:solidFill>
              </a:rPr>
              <a:t>managed</a:t>
            </a:r>
            <a:r>
              <a:rPr lang="es-UY" sz="2700" b="1">
                <a:solidFill>
                  <a:schemeClr val="accent6">
                    <a:lumMod val="50000"/>
                  </a:schemeClr>
                </a:solidFill>
              </a:rPr>
              <a:t> </a:t>
            </a:r>
            <a:r>
              <a:rPr lang="es-UY" sz="2700" b="1" err="1">
                <a:solidFill>
                  <a:schemeClr val="accent6">
                    <a:lumMod val="50000"/>
                  </a:schemeClr>
                </a:solidFill>
              </a:rPr>
              <a:t>rangelands</a:t>
            </a:r>
            <a:r>
              <a:rPr lang="es-UY" sz="2700" b="1">
                <a:solidFill>
                  <a:schemeClr val="accent6">
                    <a:lumMod val="50000"/>
                  </a:schemeClr>
                </a:solidFill>
              </a:rPr>
              <a:t>: </a:t>
            </a:r>
            <a:r>
              <a:rPr lang="es-UY" sz="2700" b="1" err="1">
                <a:solidFill>
                  <a:schemeClr val="accent6">
                    <a:lumMod val="50000"/>
                  </a:schemeClr>
                </a:solidFill>
              </a:rPr>
              <a:t>maintain</a:t>
            </a:r>
            <a:r>
              <a:rPr lang="es-UY" sz="2700" b="1">
                <a:solidFill>
                  <a:schemeClr val="accent6">
                    <a:lumMod val="50000"/>
                  </a:schemeClr>
                </a:solidFill>
              </a:rPr>
              <a:t> SOC stocks + </a:t>
            </a:r>
            <a:r>
              <a:rPr lang="es-UY" sz="2700" b="1" err="1">
                <a:solidFill>
                  <a:schemeClr val="accent6">
                    <a:lumMod val="50000"/>
                  </a:schemeClr>
                </a:solidFill>
              </a:rPr>
              <a:t>potential</a:t>
            </a:r>
            <a:r>
              <a:rPr lang="es-UY" sz="2700" b="1">
                <a:solidFill>
                  <a:schemeClr val="accent6">
                    <a:lumMod val="50000"/>
                  </a:schemeClr>
                </a:solidFill>
              </a:rPr>
              <a:t> </a:t>
            </a:r>
            <a:r>
              <a:rPr lang="es-UY" sz="2700" b="1" err="1">
                <a:solidFill>
                  <a:schemeClr val="accent6">
                    <a:lumMod val="50000"/>
                  </a:schemeClr>
                </a:solidFill>
              </a:rPr>
              <a:t>for</a:t>
            </a:r>
            <a:r>
              <a:rPr lang="es-UY" sz="2700" b="1">
                <a:solidFill>
                  <a:schemeClr val="accent6">
                    <a:lumMod val="50000"/>
                  </a:schemeClr>
                </a:solidFill>
              </a:rPr>
              <a:t>  </a:t>
            </a:r>
            <a:r>
              <a:rPr lang="es-UY" sz="2700" b="1" err="1">
                <a:solidFill>
                  <a:schemeClr val="accent6">
                    <a:lumMod val="50000"/>
                  </a:schemeClr>
                </a:solidFill>
              </a:rPr>
              <a:t>sequestration</a:t>
            </a:r>
            <a:r>
              <a:rPr lang="es-UY" sz="2700" b="1">
                <a:solidFill>
                  <a:schemeClr val="accent6">
                    <a:lumMod val="50000"/>
                  </a:schemeClr>
                </a:solidFill>
              </a:rPr>
              <a:t> (2025)</a:t>
            </a:r>
            <a:r>
              <a:rPr lang="es-UY" sz="2700" b="1"/>
              <a:t>.</a:t>
            </a:r>
            <a:br>
              <a:rPr lang="es-UY" sz="2700" b="1"/>
            </a:br>
            <a:r>
              <a:rPr lang="es-UY" sz="2700" b="1"/>
              <a:t/>
            </a:r>
            <a:br>
              <a:rPr lang="es-UY" sz="2700" b="1"/>
            </a:br>
            <a:r>
              <a:rPr lang="es-UY" sz="2700" b="1">
                <a:solidFill>
                  <a:schemeClr val="accent6">
                    <a:lumMod val="75000"/>
                  </a:schemeClr>
                </a:solidFill>
              </a:rPr>
              <a:t>7. Rice: AWD to reduce </a:t>
            </a:r>
            <a:r>
              <a:rPr lang="es-UY" sz="2700" b="1" err="1">
                <a:solidFill>
                  <a:schemeClr val="accent6">
                    <a:lumMod val="75000"/>
                  </a:schemeClr>
                </a:solidFill>
              </a:rPr>
              <a:t>methane</a:t>
            </a:r>
            <a:r>
              <a:rPr lang="es-UY" sz="2700" b="1">
                <a:solidFill>
                  <a:schemeClr val="accent6">
                    <a:lumMod val="75000"/>
                  </a:schemeClr>
                </a:solidFill>
              </a:rPr>
              <a:t> </a:t>
            </a:r>
            <a:r>
              <a:rPr lang="es-UY" sz="2700" b="1" err="1">
                <a:solidFill>
                  <a:schemeClr val="accent6">
                    <a:lumMod val="75000"/>
                  </a:schemeClr>
                </a:solidFill>
              </a:rPr>
              <a:t>emissions</a:t>
            </a:r>
            <a:r>
              <a:rPr lang="es-UY" sz="2700" b="1">
                <a:solidFill>
                  <a:schemeClr val="accent6">
                    <a:lumMod val="75000"/>
                  </a:schemeClr>
                </a:solidFill>
              </a:rPr>
              <a:t/>
            </a:r>
            <a:br>
              <a:rPr lang="es-UY" sz="2700" b="1">
                <a:solidFill>
                  <a:schemeClr val="accent6">
                    <a:lumMod val="75000"/>
                  </a:schemeClr>
                </a:solidFill>
              </a:rPr>
            </a:br>
            <a:r>
              <a:rPr lang="es-UY" sz="2700" b="1">
                <a:solidFill>
                  <a:schemeClr val="accent6">
                    <a:lumMod val="75000"/>
                  </a:schemeClr>
                </a:solidFill>
              </a:rPr>
              <a:t/>
            </a:r>
            <a:br>
              <a:rPr lang="es-UY" sz="2700" b="1">
                <a:solidFill>
                  <a:schemeClr val="accent6">
                    <a:lumMod val="75000"/>
                  </a:schemeClr>
                </a:solidFill>
              </a:rPr>
            </a:br>
            <a:r>
              <a:rPr lang="es-UY" sz="2700" b="1">
                <a:solidFill>
                  <a:schemeClr val="accent6">
                    <a:lumMod val="75000"/>
                  </a:schemeClr>
                </a:solidFill>
              </a:rPr>
              <a:t>8</a:t>
            </a:r>
            <a:r>
              <a:rPr lang="es-UY" sz="2700" b="1">
                <a:solidFill>
                  <a:schemeClr val="accent6">
                    <a:lumMod val="50000"/>
                  </a:schemeClr>
                </a:solidFill>
              </a:rPr>
              <a:t>. </a:t>
            </a:r>
            <a:r>
              <a:rPr lang="es-UY" sz="2700" b="1" err="1">
                <a:solidFill>
                  <a:schemeClr val="accent6">
                    <a:lumMod val="50000"/>
                  </a:schemeClr>
                </a:solidFill>
              </a:rPr>
              <a:t>Manure</a:t>
            </a:r>
            <a:r>
              <a:rPr lang="es-UY" sz="2700" b="1">
                <a:solidFill>
                  <a:schemeClr val="accent6">
                    <a:lumMod val="50000"/>
                  </a:schemeClr>
                </a:solidFill>
              </a:rPr>
              <a:t> </a:t>
            </a:r>
            <a:r>
              <a:rPr lang="es-UY" sz="2700" b="1" err="1">
                <a:solidFill>
                  <a:schemeClr val="accent6">
                    <a:lumMod val="50000"/>
                  </a:schemeClr>
                </a:solidFill>
              </a:rPr>
              <a:t>management</a:t>
            </a:r>
            <a:r>
              <a:rPr lang="es-UY" sz="2700" b="1">
                <a:solidFill>
                  <a:schemeClr val="accent6">
                    <a:lumMod val="50000"/>
                  </a:schemeClr>
                </a:solidFill>
              </a:rPr>
              <a:t> in </a:t>
            </a:r>
            <a:r>
              <a:rPr lang="es-UY" sz="2700" b="1" err="1">
                <a:solidFill>
                  <a:schemeClr val="accent6">
                    <a:lumMod val="50000"/>
                  </a:schemeClr>
                </a:solidFill>
              </a:rPr>
              <a:t>dairy</a:t>
            </a:r>
            <a:r>
              <a:rPr lang="es-UY" sz="2700" b="1">
                <a:solidFill>
                  <a:schemeClr val="accent6">
                    <a:lumMod val="50000"/>
                  </a:schemeClr>
                </a:solidFill>
              </a:rPr>
              <a:t> </a:t>
            </a:r>
            <a:r>
              <a:rPr lang="es-UY" sz="2700" b="1" err="1">
                <a:solidFill>
                  <a:schemeClr val="accent6">
                    <a:lumMod val="50000"/>
                  </a:schemeClr>
                </a:solidFill>
              </a:rPr>
              <a:t>farms</a:t>
            </a:r>
            <a:r>
              <a:rPr lang="es-UY" sz="2700" b="1">
                <a:solidFill>
                  <a:schemeClr val="accent6">
                    <a:lumMod val="50000"/>
                  </a:schemeClr>
                </a:solidFill>
              </a:rPr>
              <a:t>: </a:t>
            </a:r>
            <a:r>
              <a:rPr lang="es-UY" sz="2700" b="1" err="1">
                <a:solidFill>
                  <a:schemeClr val="accent6">
                    <a:lumMod val="50000"/>
                  </a:schemeClr>
                </a:solidFill>
              </a:rPr>
              <a:t>avoided</a:t>
            </a:r>
            <a:r>
              <a:rPr lang="es-UY" sz="2700" b="1">
                <a:solidFill>
                  <a:schemeClr val="accent6">
                    <a:lumMod val="50000"/>
                  </a:schemeClr>
                </a:solidFill>
              </a:rPr>
              <a:t> </a:t>
            </a:r>
            <a:r>
              <a:rPr lang="es-UY" sz="2700" b="1" err="1">
                <a:solidFill>
                  <a:schemeClr val="accent6">
                    <a:lumMod val="50000"/>
                  </a:schemeClr>
                </a:solidFill>
              </a:rPr>
              <a:t>emissions</a:t>
            </a:r>
            <a:r>
              <a:rPr lang="es-UY" sz="2700" b="1">
                <a:solidFill>
                  <a:schemeClr val="accent6">
                    <a:lumMod val="50000"/>
                  </a:schemeClr>
                </a:solidFill>
              </a:rPr>
              <a:t> of </a:t>
            </a:r>
            <a:r>
              <a:rPr lang="es-UY" sz="2700" b="1" err="1">
                <a:solidFill>
                  <a:schemeClr val="accent6">
                    <a:lumMod val="50000"/>
                  </a:schemeClr>
                </a:solidFill>
              </a:rPr>
              <a:t>methane</a:t>
            </a:r>
            <a:r>
              <a:rPr lang="es-UY" sz="2700" b="1">
                <a:solidFill>
                  <a:schemeClr val="accent6">
                    <a:lumMod val="50000"/>
                  </a:schemeClr>
                </a:solidFill>
              </a:rPr>
              <a:t> (2025).</a:t>
            </a:r>
            <a:r>
              <a:rPr lang="es-UY" sz="2700" b="1">
                <a:solidFill>
                  <a:srgbClr val="0070C0"/>
                </a:solidFill>
              </a:rPr>
              <a:t/>
            </a:r>
            <a:br>
              <a:rPr lang="es-UY" sz="2700" b="1">
                <a:solidFill>
                  <a:srgbClr val="0070C0"/>
                </a:solidFill>
              </a:rPr>
            </a:br>
            <a:r>
              <a:rPr lang="es-UY" b="1">
                <a:solidFill>
                  <a:schemeClr val="accent6">
                    <a:lumMod val="75000"/>
                  </a:schemeClr>
                </a:solidFill>
              </a:rPr>
              <a:t/>
            </a:r>
            <a:br>
              <a:rPr lang="es-UY" b="1">
                <a:solidFill>
                  <a:schemeClr val="accent6">
                    <a:lumMod val="75000"/>
                  </a:schemeClr>
                </a:solidFill>
              </a:rPr>
            </a:br>
            <a:r>
              <a:rPr lang="es-UY" b="1">
                <a:solidFill>
                  <a:schemeClr val="accent6">
                    <a:lumMod val="50000"/>
                  </a:schemeClr>
                </a:solidFill>
              </a:rPr>
              <a:t/>
            </a:r>
            <a:br>
              <a:rPr lang="es-UY" b="1">
                <a:solidFill>
                  <a:schemeClr val="accent6">
                    <a:lumMod val="50000"/>
                  </a:schemeClr>
                </a:solidFill>
              </a:rPr>
            </a:br>
            <a:endParaRPr lang="es-ES_tradnl" sz="2200" b="1" dirty="0">
              <a:solidFill>
                <a:schemeClr val="accent6">
                  <a:lumMod val="50000"/>
                </a:schemeClr>
              </a:solidFill>
            </a:endParaRPr>
          </a:p>
        </p:txBody>
      </p:sp>
      <p:pic>
        <p:nvPicPr>
          <p:cNvPr id="7" name="Imagen 6"/>
          <p:cNvPicPr>
            <a:picLocks noChangeAspect="1"/>
          </p:cNvPicPr>
          <p:nvPr/>
        </p:nvPicPr>
        <p:blipFill>
          <a:blip r:embed="rId4"/>
          <a:stretch>
            <a:fillRect/>
          </a:stretch>
        </p:blipFill>
        <p:spPr>
          <a:xfrm>
            <a:off x="7302808" y="3933056"/>
            <a:ext cx="3027150" cy="1907118"/>
          </a:xfrm>
          <a:prstGeom prst="rect">
            <a:avLst/>
          </a:prstGeom>
        </p:spPr>
      </p:pic>
    </p:spTree>
    <p:extLst>
      <p:ext uri="{BB962C8B-B14F-4D97-AF65-F5344CB8AC3E}">
        <p14:creationId xmlns:p14="http://schemas.microsoft.com/office/powerpoint/2010/main" val="14215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48044" y="2703913"/>
            <a:ext cx="8624555" cy="1410888"/>
          </a:xfrm>
        </p:spPr>
        <p:txBody>
          <a:bodyPr>
            <a:normAutofit fontScale="90000"/>
          </a:bodyPr>
          <a:lstStyle/>
          <a:p>
            <a:r>
              <a:rPr lang="es-UY" b="1" err="1">
                <a:solidFill>
                  <a:srgbClr val="0070C0"/>
                </a:solidFill>
              </a:rPr>
              <a:t>Challenges</a:t>
            </a:r>
            <a:r>
              <a:rPr lang="es-UY" b="1">
                <a:solidFill>
                  <a:srgbClr val="0070C0"/>
                </a:solidFill>
              </a:rPr>
              <a:t> </a:t>
            </a:r>
            <a:r>
              <a:rPr lang="es-UY" b="1" err="1">
                <a:solidFill>
                  <a:srgbClr val="0070C0"/>
                </a:solidFill>
              </a:rPr>
              <a:t>for</a:t>
            </a:r>
            <a:r>
              <a:rPr lang="es-UY" b="1">
                <a:solidFill>
                  <a:srgbClr val="0070C0"/>
                </a:solidFill>
              </a:rPr>
              <a:t> MRV of NDC targets in AFOLU in Uruguay </a:t>
            </a:r>
            <a:endParaRPr lang="es-ES" b="1" dirty="0"/>
          </a:p>
        </p:txBody>
      </p:sp>
    </p:spTree>
    <p:extLst>
      <p:ext uri="{BB962C8B-B14F-4D97-AF65-F5344CB8AC3E}">
        <p14:creationId xmlns:p14="http://schemas.microsoft.com/office/powerpoint/2010/main" val="1106288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79939" y="552020"/>
            <a:ext cx="8229600" cy="5433467"/>
          </a:xfrm>
        </p:spPr>
        <p:txBody>
          <a:bodyPr>
            <a:normAutofit fontScale="92500" lnSpcReduction="20000"/>
          </a:bodyPr>
          <a:lstStyle/>
          <a:p>
            <a:r>
              <a:rPr lang="es-UY" sz="2400"/>
              <a:t>Improve the GHG inventory (T, A, C, C, C = Transparency, Accuracy, Completness, Consistency &amp; Comparability)</a:t>
            </a:r>
          </a:p>
          <a:p>
            <a:endParaRPr lang="es-UY" sz="2400"/>
          </a:p>
          <a:p>
            <a:r>
              <a:rPr lang="es-UY" sz="2400" err="1"/>
              <a:t>Tier</a:t>
            </a:r>
            <a:r>
              <a:rPr lang="es-UY" sz="2400"/>
              <a:t> 2 </a:t>
            </a:r>
            <a:r>
              <a:rPr lang="es-UY" sz="2400" err="1"/>
              <a:t>EFs</a:t>
            </a:r>
            <a:r>
              <a:rPr lang="es-UY" sz="2400"/>
              <a:t> and </a:t>
            </a:r>
            <a:r>
              <a:rPr lang="es-UY" sz="2400" err="1"/>
              <a:t>parameters</a:t>
            </a:r>
            <a:r>
              <a:rPr lang="es-UY" sz="2400"/>
              <a:t>  are </a:t>
            </a:r>
            <a:r>
              <a:rPr lang="es-UY" sz="2400" err="1"/>
              <a:t>needed</a:t>
            </a:r>
            <a:r>
              <a:rPr lang="es-UY" sz="2400"/>
              <a:t>.</a:t>
            </a:r>
          </a:p>
          <a:p>
            <a:endParaRPr lang="es-UY" sz="2400"/>
          </a:p>
          <a:p>
            <a:r>
              <a:rPr lang="es-UY" sz="2400" err="1"/>
              <a:t>Because</a:t>
            </a:r>
            <a:r>
              <a:rPr lang="es-UY" sz="2400"/>
              <a:t>: a) default (Tier1) </a:t>
            </a:r>
            <a:r>
              <a:rPr lang="es-UY" sz="2400" err="1"/>
              <a:t>EFs</a:t>
            </a:r>
            <a:r>
              <a:rPr lang="es-UY" sz="2400"/>
              <a:t> </a:t>
            </a:r>
            <a:r>
              <a:rPr lang="es-UY" sz="2400" err="1"/>
              <a:t>from</a:t>
            </a:r>
            <a:r>
              <a:rPr lang="es-UY" sz="2400"/>
              <a:t> IPCC </a:t>
            </a:r>
            <a:r>
              <a:rPr lang="es-UY" sz="2400" err="1"/>
              <a:t>tables</a:t>
            </a:r>
            <a:r>
              <a:rPr lang="es-UY" sz="2400"/>
              <a:t> </a:t>
            </a:r>
            <a:r>
              <a:rPr lang="es-UY" sz="2400" err="1"/>
              <a:t>may</a:t>
            </a:r>
            <a:r>
              <a:rPr lang="es-UY" sz="2400"/>
              <a:t> </a:t>
            </a:r>
            <a:r>
              <a:rPr lang="es-UY" sz="2400" err="1"/>
              <a:t>have</a:t>
            </a:r>
            <a:r>
              <a:rPr lang="es-UY" sz="2400"/>
              <a:t> </a:t>
            </a:r>
            <a:r>
              <a:rPr lang="es-UY" sz="2400" err="1"/>
              <a:t>high</a:t>
            </a:r>
            <a:r>
              <a:rPr lang="es-UY" sz="2400"/>
              <a:t> </a:t>
            </a:r>
            <a:r>
              <a:rPr lang="es-UY" sz="2400" err="1"/>
              <a:t>uncertainties</a:t>
            </a:r>
            <a:r>
              <a:rPr lang="es-UY" sz="2400"/>
              <a:t> and b) </a:t>
            </a:r>
            <a:r>
              <a:rPr lang="es-UY" sz="2400" err="1"/>
              <a:t>they</a:t>
            </a:r>
            <a:r>
              <a:rPr lang="es-UY" sz="2400"/>
              <a:t> don ´t capture </a:t>
            </a:r>
            <a:r>
              <a:rPr lang="es-UY" sz="2400" err="1"/>
              <a:t>changes</a:t>
            </a:r>
            <a:r>
              <a:rPr lang="es-UY" sz="2400"/>
              <a:t> </a:t>
            </a:r>
            <a:r>
              <a:rPr lang="es-UY" sz="2400" err="1"/>
              <a:t>due</a:t>
            </a:r>
            <a:r>
              <a:rPr lang="es-UY" sz="2400"/>
              <a:t> to </a:t>
            </a:r>
            <a:r>
              <a:rPr lang="es-UY" sz="2400" err="1"/>
              <a:t>adoption</a:t>
            </a:r>
            <a:r>
              <a:rPr lang="es-UY" sz="2400"/>
              <a:t> of </a:t>
            </a:r>
            <a:r>
              <a:rPr lang="es-UY" sz="2400" err="1"/>
              <a:t>better</a:t>
            </a:r>
            <a:r>
              <a:rPr lang="es-UY" sz="2400"/>
              <a:t> </a:t>
            </a:r>
            <a:r>
              <a:rPr lang="es-UY" sz="2400" err="1"/>
              <a:t>practices</a:t>
            </a:r>
            <a:r>
              <a:rPr lang="es-UY" sz="2400"/>
              <a:t>. </a:t>
            </a:r>
            <a:r>
              <a:rPr lang="es-UY" sz="2400" err="1"/>
              <a:t>They</a:t>
            </a:r>
            <a:r>
              <a:rPr lang="es-UY" sz="2400"/>
              <a:t> are </a:t>
            </a:r>
            <a:r>
              <a:rPr lang="es-UY" sz="2400" err="1"/>
              <a:t>not</a:t>
            </a:r>
            <a:r>
              <a:rPr lang="es-UY" sz="2400"/>
              <a:t> </a:t>
            </a:r>
            <a:r>
              <a:rPr lang="es-UY" sz="2400" err="1"/>
              <a:t>adequate</a:t>
            </a:r>
            <a:r>
              <a:rPr lang="es-UY" sz="2400"/>
              <a:t> </a:t>
            </a:r>
            <a:r>
              <a:rPr lang="es-UY" sz="2400" err="1"/>
              <a:t>track</a:t>
            </a:r>
            <a:r>
              <a:rPr lang="es-UY" sz="2400"/>
              <a:t> </a:t>
            </a:r>
            <a:r>
              <a:rPr lang="es-UY" sz="2400" err="1"/>
              <a:t>progress</a:t>
            </a:r>
            <a:r>
              <a:rPr lang="es-UY" sz="2400"/>
              <a:t> in </a:t>
            </a:r>
            <a:r>
              <a:rPr lang="es-UY" sz="2400" err="1"/>
              <a:t>the</a:t>
            </a:r>
            <a:r>
              <a:rPr lang="es-UY" sz="2400"/>
              <a:t> </a:t>
            </a:r>
            <a:r>
              <a:rPr lang="es-UY" sz="2400" err="1"/>
              <a:t>NDC´s</a:t>
            </a:r>
            <a:r>
              <a:rPr lang="es-UY" sz="2400"/>
              <a:t> targets.</a:t>
            </a:r>
          </a:p>
          <a:p>
            <a:endParaRPr lang="es-UY" sz="2400"/>
          </a:p>
          <a:p>
            <a:r>
              <a:rPr lang="es-UY" sz="2400" err="1"/>
              <a:t>Good</a:t>
            </a:r>
            <a:r>
              <a:rPr lang="es-UY" sz="2400"/>
              <a:t> </a:t>
            </a:r>
            <a:r>
              <a:rPr lang="es-UY" sz="2400" err="1"/>
              <a:t>quality</a:t>
            </a:r>
            <a:r>
              <a:rPr lang="es-UY" sz="2400"/>
              <a:t> </a:t>
            </a:r>
            <a:r>
              <a:rPr lang="es-UY" sz="2400" err="1"/>
              <a:t>activity</a:t>
            </a:r>
            <a:r>
              <a:rPr lang="es-UY" sz="2400"/>
              <a:t> data </a:t>
            </a:r>
            <a:r>
              <a:rPr lang="es-UY" sz="2400" err="1"/>
              <a:t>is</a:t>
            </a:r>
            <a:r>
              <a:rPr lang="es-UY" sz="2400"/>
              <a:t> </a:t>
            </a:r>
            <a:r>
              <a:rPr lang="es-UY" sz="2400" err="1"/>
              <a:t>another</a:t>
            </a:r>
            <a:r>
              <a:rPr lang="es-UY" sz="2400"/>
              <a:t> </a:t>
            </a:r>
            <a:r>
              <a:rPr lang="es-UY" sz="2400" err="1"/>
              <a:t>huge</a:t>
            </a:r>
            <a:r>
              <a:rPr lang="es-UY" sz="2400"/>
              <a:t> </a:t>
            </a:r>
            <a:r>
              <a:rPr lang="es-UY" sz="2400" err="1"/>
              <a:t>challenge</a:t>
            </a:r>
            <a:r>
              <a:rPr lang="es-UY" sz="2400"/>
              <a:t> </a:t>
            </a:r>
            <a:r>
              <a:rPr lang="es-UY" sz="2400" err="1"/>
              <a:t>for</a:t>
            </a:r>
            <a:r>
              <a:rPr lang="es-UY" sz="2400"/>
              <a:t> a </a:t>
            </a:r>
            <a:r>
              <a:rPr lang="es-UY" sz="2400" err="1"/>
              <a:t>transparent</a:t>
            </a:r>
            <a:r>
              <a:rPr lang="es-UY" sz="2400"/>
              <a:t> and </a:t>
            </a:r>
            <a:r>
              <a:rPr lang="es-UY" sz="2400" err="1"/>
              <a:t>accurate</a:t>
            </a:r>
            <a:r>
              <a:rPr lang="es-UY" sz="2400"/>
              <a:t> MRV of NDC targets.</a:t>
            </a:r>
          </a:p>
          <a:p>
            <a:endParaRPr lang="es-UY" sz="2400"/>
          </a:p>
          <a:p>
            <a:r>
              <a:rPr lang="es-UY" sz="2400"/>
              <a:t>In short: </a:t>
            </a:r>
            <a:r>
              <a:rPr lang="es-UY" sz="2400" err="1"/>
              <a:t>it</a:t>
            </a:r>
            <a:r>
              <a:rPr lang="es-UY" sz="2400"/>
              <a:t> </a:t>
            </a:r>
            <a:r>
              <a:rPr lang="es-UY" sz="2400" err="1"/>
              <a:t>is</a:t>
            </a:r>
            <a:r>
              <a:rPr lang="es-UY" sz="2400"/>
              <a:t> </a:t>
            </a:r>
            <a:r>
              <a:rPr lang="es-UY" sz="2400" err="1"/>
              <a:t>key</a:t>
            </a:r>
            <a:r>
              <a:rPr lang="es-UY" sz="2400"/>
              <a:t> to </a:t>
            </a:r>
            <a:r>
              <a:rPr lang="es-UY" sz="2400" err="1"/>
              <a:t>improve</a:t>
            </a:r>
            <a:r>
              <a:rPr lang="es-UY" sz="2400"/>
              <a:t> </a:t>
            </a:r>
            <a:r>
              <a:rPr lang="es-UY" sz="2400" err="1"/>
              <a:t>the</a:t>
            </a:r>
            <a:r>
              <a:rPr lang="es-UY" sz="2400"/>
              <a:t> </a:t>
            </a:r>
            <a:r>
              <a:rPr lang="es-UY" sz="2400" err="1"/>
              <a:t>statistical</a:t>
            </a:r>
            <a:r>
              <a:rPr lang="es-UY" sz="2400"/>
              <a:t> </a:t>
            </a:r>
            <a:r>
              <a:rPr lang="es-UY" sz="2400" err="1"/>
              <a:t>systems</a:t>
            </a:r>
            <a:r>
              <a:rPr lang="es-UY" sz="2400"/>
              <a:t> and to  </a:t>
            </a:r>
            <a:r>
              <a:rPr lang="es-UY" sz="2400" err="1"/>
              <a:t>continue</a:t>
            </a:r>
            <a:r>
              <a:rPr lang="es-UY" sz="2400"/>
              <a:t> </a:t>
            </a:r>
            <a:r>
              <a:rPr lang="es-UY" sz="2400" err="1"/>
              <a:t>developing</a:t>
            </a:r>
            <a:r>
              <a:rPr lang="es-UY" sz="2400"/>
              <a:t>  </a:t>
            </a:r>
            <a:r>
              <a:rPr lang="es-UY" sz="2400" err="1"/>
              <a:t>Tier</a:t>
            </a:r>
            <a:r>
              <a:rPr lang="es-UY" sz="2400"/>
              <a:t> 2 </a:t>
            </a:r>
            <a:r>
              <a:rPr lang="es-UY" sz="2400" err="1"/>
              <a:t>or</a:t>
            </a:r>
            <a:r>
              <a:rPr lang="es-UY" sz="2400"/>
              <a:t> </a:t>
            </a:r>
            <a:r>
              <a:rPr lang="es-UY" sz="2400" err="1"/>
              <a:t>Tier</a:t>
            </a:r>
            <a:r>
              <a:rPr lang="es-UY" sz="2400"/>
              <a:t> 3  </a:t>
            </a:r>
            <a:r>
              <a:rPr lang="es-UY" sz="2400" err="1"/>
              <a:t>Efs</a:t>
            </a:r>
            <a:r>
              <a:rPr lang="es-UY" sz="2400"/>
              <a:t> </a:t>
            </a:r>
            <a:r>
              <a:rPr lang="es-UY" sz="2400" err="1"/>
              <a:t>for</a:t>
            </a:r>
            <a:r>
              <a:rPr lang="es-UY" sz="2400"/>
              <a:t> Key </a:t>
            </a:r>
            <a:r>
              <a:rPr lang="es-UY" sz="2400" err="1"/>
              <a:t>Categories</a:t>
            </a:r>
            <a:r>
              <a:rPr lang="es-UY" sz="2400"/>
              <a:t>.  </a:t>
            </a:r>
          </a:p>
          <a:p>
            <a:endParaRPr lang="es-ES" dirty="0"/>
          </a:p>
        </p:txBody>
      </p:sp>
    </p:spTree>
    <p:extLst>
      <p:ext uri="{BB962C8B-B14F-4D97-AF65-F5344CB8AC3E}">
        <p14:creationId xmlns:p14="http://schemas.microsoft.com/office/powerpoint/2010/main" val="1766181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FE3E88C-D294-054F-95B0-E4F80875059C}"/>
              </a:ext>
            </a:extLst>
          </p:cNvPr>
          <p:cNvSpPr>
            <a:spLocks noGrp="1"/>
          </p:cNvSpPr>
          <p:nvPr>
            <p:ph type="title"/>
          </p:nvPr>
        </p:nvSpPr>
        <p:spPr/>
        <p:txBody>
          <a:bodyPr/>
          <a:lstStyle/>
          <a:p>
            <a:r>
              <a:rPr lang="es-UY"/>
              <a:t>Finally:</a:t>
            </a:r>
          </a:p>
        </p:txBody>
      </p:sp>
      <p:sp>
        <p:nvSpPr>
          <p:cNvPr id="3" name="Marcador de contenido 2">
            <a:extLst>
              <a:ext uri="{FF2B5EF4-FFF2-40B4-BE49-F238E27FC236}">
                <a16:creationId xmlns="" xmlns:a16="http://schemas.microsoft.com/office/drawing/2014/main" id="{D43CCBC7-A331-6D4D-ABDC-03B10A9952CF}"/>
              </a:ext>
            </a:extLst>
          </p:cNvPr>
          <p:cNvSpPr>
            <a:spLocks noGrp="1"/>
          </p:cNvSpPr>
          <p:nvPr>
            <p:ph idx="1"/>
          </p:nvPr>
        </p:nvSpPr>
        <p:spPr>
          <a:xfrm>
            <a:off x="677334" y="1802451"/>
            <a:ext cx="8596668" cy="3880773"/>
          </a:xfrm>
        </p:spPr>
        <p:txBody>
          <a:bodyPr>
            <a:normAutofit/>
          </a:bodyPr>
          <a:lstStyle/>
          <a:p>
            <a:r>
              <a:rPr lang="es-UY" sz="2800"/>
              <a:t>Our NDC also includes diverse actions related to </a:t>
            </a:r>
            <a:r>
              <a:rPr lang="es-UY" sz="2800" b="1">
                <a:solidFill>
                  <a:srgbClr val="FF0000"/>
                </a:solidFill>
              </a:rPr>
              <a:t>adaptation</a:t>
            </a:r>
            <a:r>
              <a:rPr lang="es-UY" sz="2800"/>
              <a:t>, which is a strategic </a:t>
            </a:r>
            <a:r>
              <a:rPr lang="es-UY" sz="2800" b="1">
                <a:solidFill>
                  <a:schemeClr val="tx2">
                    <a:lumMod val="60000"/>
                    <a:lumOff val="40000"/>
                  </a:schemeClr>
                </a:solidFill>
              </a:rPr>
              <a:t>for Uruguay</a:t>
            </a:r>
            <a:r>
              <a:rPr lang="es-UY" sz="2800" b="1">
                <a:solidFill>
                  <a:srgbClr val="FF0000"/>
                </a:solidFill>
              </a:rPr>
              <a:t> </a:t>
            </a:r>
            <a:r>
              <a:rPr lang="es-UY" sz="2800"/>
              <a:t>and is part of our </a:t>
            </a:r>
            <a:r>
              <a:rPr lang="es-UY" sz="2800" b="1">
                <a:solidFill>
                  <a:srgbClr val="006600"/>
                </a:solidFill>
              </a:rPr>
              <a:t>NAP</a:t>
            </a:r>
            <a:r>
              <a:rPr lang="es-UY" sz="2800"/>
              <a:t> (no details here, but e.g. more soil organic carbon is a benefit for adaptation).</a:t>
            </a:r>
          </a:p>
          <a:p>
            <a:endParaRPr lang="es-UY" sz="2800"/>
          </a:p>
          <a:p>
            <a:r>
              <a:rPr lang="es-UY" sz="2800"/>
              <a:t>And it is interesting to highlight that several mitigation actions are synergic with adaptation and with increase in productivity.</a:t>
            </a:r>
          </a:p>
        </p:txBody>
      </p:sp>
    </p:spTree>
    <p:extLst>
      <p:ext uri="{BB962C8B-B14F-4D97-AF65-F5344CB8AC3E}">
        <p14:creationId xmlns:p14="http://schemas.microsoft.com/office/powerpoint/2010/main" val="1686509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normAutofit/>
          </a:bodyPr>
          <a:lstStyle/>
          <a:p>
            <a:r>
              <a:rPr lang="es-UY" err="1"/>
              <a:t>Thank</a:t>
            </a:r>
            <a:r>
              <a:rPr lang="es-UY"/>
              <a:t> </a:t>
            </a:r>
            <a:r>
              <a:rPr lang="es-UY" err="1"/>
              <a:t>you</a:t>
            </a:r>
            <a:r>
              <a:rPr lang="es-UY"/>
              <a:t>!</a:t>
            </a:r>
            <a:endParaRPr lang="en-GB" dirty="0"/>
          </a:p>
        </p:txBody>
      </p:sp>
      <p:pic>
        <p:nvPicPr>
          <p:cNvPr id="14339" name="Picture 42" descr="15 (1)"/>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524000" y="1628776"/>
            <a:ext cx="9144000" cy="4410075"/>
          </a:xfrm>
          <a:prstGeom prst="rect">
            <a:avLst/>
          </a:prstGeom>
          <a:solidFill>
            <a:srgbClr val="99CC00">
              <a:alpha val="49019"/>
            </a:srgbClr>
          </a:solidFill>
          <a:ln w="9525">
            <a:noFill/>
            <a:miter lim="800000"/>
            <a:headEnd/>
            <a:tailEnd/>
          </a:ln>
        </p:spPr>
      </p:pic>
      <p:pic>
        <p:nvPicPr>
          <p:cNvPr id="4" name="Picture 2"/>
          <p:cNvPicPr>
            <a:picLocks noGrp="1" noChangeAspect="1" noChangeArrowheads="1"/>
          </p:cNvPicPr>
          <p:nvPr>
            <p:ph idx="1"/>
          </p:nvPr>
        </p:nvPicPr>
        <p:blipFill>
          <a:blip r:embed="rId3" cstate="print"/>
          <a:srcRect/>
          <a:stretch>
            <a:fillRect/>
          </a:stretch>
        </p:blipFill>
        <p:spPr bwMode="auto">
          <a:xfrm>
            <a:off x="7896201" y="4941169"/>
            <a:ext cx="2517849" cy="1707181"/>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775520" y="4941169"/>
            <a:ext cx="2520280" cy="1614909"/>
          </a:xfrm>
          <a:prstGeom prst="rect">
            <a:avLst/>
          </a:prstGeom>
          <a:noFill/>
          <a:ln w="9525">
            <a:noFill/>
            <a:miter lim="800000"/>
            <a:headEnd/>
            <a:tailEnd/>
          </a:ln>
          <a:effectLst/>
        </p:spPr>
      </p:pic>
    </p:spTree>
    <p:extLst>
      <p:ext uri="{BB962C8B-B14F-4D97-AF65-F5344CB8AC3E}">
        <p14:creationId xmlns:p14="http://schemas.microsoft.com/office/powerpoint/2010/main" val="5361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Comp\Desktop\Առառատ.jp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67862" y="2291119"/>
            <a:ext cx="11624442" cy="445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7735" y="2011719"/>
            <a:ext cx="10678511" cy="2723266"/>
          </a:xfrm>
        </p:spPr>
        <p:txBody>
          <a:bodyPr>
            <a:normAutofit/>
          </a:bodyPr>
          <a:lstStyle/>
          <a:p>
            <a:r>
              <a:rPr lang="en-US" b="1" dirty="0" smtClean="0">
                <a:solidFill>
                  <a:schemeClr val="bg1"/>
                </a:solidFill>
              </a:rPr>
              <a:t>Agriculture Sector in Armenia’s Nationally Determined Contributions</a:t>
            </a:r>
            <a:endParaRPr lang="en-US" b="1" dirty="0">
              <a:solidFill>
                <a:schemeClr val="bg1"/>
              </a:solidFill>
            </a:endParaRPr>
          </a:p>
        </p:txBody>
      </p:sp>
      <p:sp>
        <p:nvSpPr>
          <p:cNvPr id="3" name="Subtitle 2"/>
          <p:cNvSpPr>
            <a:spLocks noGrp="1"/>
          </p:cNvSpPr>
          <p:nvPr>
            <p:ph type="subTitle" idx="1"/>
          </p:nvPr>
        </p:nvSpPr>
        <p:spPr>
          <a:xfrm>
            <a:off x="2608961" y="5747864"/>
            <a:ext cx="9144000" cy="1237675"/>
          </a:xfrm>
        </p:spPr>
        <p:txBody>
          <a:bodyPr/>
          <a:lstStyle/>
          <a:p>
            <a:pPr algn="r"/>
            <a:r>
              <a:rPr lang="en-US" b="1" dirty="0" smtClean="0">
                <a:solidFill>
                  <a:schemeClr val="bg1"/>
                </a:solidFill>
              </a:rPr>
              <a:t>Diana Harutyunyan</a:t>
            </a:r>
          </a:p>
          <a:p>
            <a:pPr algn="r"/>
            <a:r>
              <a:rPr lang="en-US" b="1" dirty="0" smtClean="0">
                <a:solidFill>
                  <a:schemeClr val="bg1"/>
                </a:solidFill>
              </a:rPr>
              <a:t>UNDP Climate Change Programme Coordinator</a:t>
            </a:r>
            <a:endParaRPr lang="en-US" b="1" dirty="0">
              <a:solidFill>
                <a:schemeClr val="bg1"/>
              </a:solidFill>
            </a:endParaRPr>
          </a:p>
        </p:txBody>
      </p:sp>
      <p:pic>
        <p:nvPicPr>
          <p:cNvPr id="5" name="Picture 4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98124" y="205807"/>
            <a:ext cx="2199058" cy="122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20064" y="1333409"/>
            <a:ext cx="5333852" cy="584775"/>
          </a:xfrm>
          <a:prstGeom prst="rect">
            <a:avLst/>
          </a:prstGeom>
          <a:noFill/>
        </p:spPr>
        <p:txBody>
          <a:bodyPr wrap="square" rtlCol="0">
            <a:spAutoFit/>
          </a:bodyPr>
          <a:lstStyle/>
          <a:p>
            <a:pPr algn="ctr"/>
            <a:r>
              <a:rPr lang="ru-RU" sz="1600" b="1" dirty="0" smtClean="0">
                <a:solidFill>
                  <a:schemeClr val="accent1">
                    <a:lumMod val="75000"/>
                  </a:schemeClr>
                </a:solidFill>
              </a:rPr>
              <a:t>Ministry of Nature Protection</a:t>
            </a:r>
            <a:r>
              <a:rPr lang="en-US" sz="1600" b="1" dirty="0" smtClean="0">
                <a:solidFill>
                  <a:schemeClr val="accent1">
                    <a:lumMod val="75000"/>
                  </a:schemeClr>
                </a:solidFill>
              </a:rPr>
              <a:t> </a:t>
            </a:r>
          </a:p>
          <a:p>
            <a:pPr algn="ctr"/>
            <a:r>
              <a:rPr lang="en-US" sz="1600" b="1" dirty="0" smtClean="0">
                <a:solidFill>
                  <a:schemeClr val="accent1">
                    <a:lumMod val="75000"/>
                  </a:schemeClr>
                </a:solidFill>
              </a:rPr>
              <a:t>of the Republic of Armenia</a:t>
            </a:r>
            <a:r>
              <a:rPr lang="ru-RU" sz="1600" b="1" dirty="0" smtClean="0">
                <a:solidFill>
                  <a:schemeClr val="accent1">
                    <a:lumMod val="75000"/>
                  </a:schemeClr>
                </a:solidFill>
              </a:rPr>
              <a:t> </a:t>
            </a:r>
            <a:endParaRPr lang="en-US" sz="1600" b="1" dirty="0">
              <a:solidFill>
                <a:schemeClr val="accent1">
                  <a:lumMod val="75000"/>
                </a:schemeClr>
              </a:solidFill>
            </a:endParaRPr>
          </a:p>
        </p:txBody>
      </p:sp>
      <p:sp>
        <p:nvSpPr>
          <p:cNvPr id="7" name="Rectangle 6"/>
          <p:cNvSpPr/>
          <p:nvPr/>
        </p:nvSpPr>
        <p:spPr>
          <a:xfrm>
            <a:off x="1789155" y="4647066"/>
            <a:ext cx="9028387" cy="646331"/>
          </a:xfrm>
          <a:prstGeom prst="rect">
            <a:avLst/>
          </a:prstGeom>
        </p:spPr>
        <p:txBody>
          <a:bodyPr wrap="square">
            <a:spAutoFit/>
          </a:bodyPr>
          <a:lstStyle/>
          <a:p>
            <a:pPr algn="ctr"/>
            <a:r>
              <a:rPr lang="en-US" i="1" dirty="0" smtClean="0">
                <a:solidFill>
                  <a:schemeClr val="bg1"/>
                </a:solidFill>
              </a:rPr>
              <a:t>IFPRI / Cornell / CCAFS Side Event, COP 24 in Katowice, Poland</a:t>
            </a:r>
          </a:p>
          <a:p>
            <a:pPr algn="ctr"/>
            <a:r>
              <a:rPr lang="en-US" i="1" dirty="0" smtClean="0">
                <a:solidFill>
                  <a:schemeClr val="bg1"/>
                </a:solidFill>
              </a:rPr>
              <a:t>December 4, 2018</a:t>
            </a:r>
            <a:endParaRPr lang="en-US" i="1" dirty="0">
              <a:solidFill>
                <a:schemeClr val="bg1"/>
              </a:solidFill>
            </a:endParaRPr>
          </a:p>
        </p:txBody>
      </p:sp>
      <p:pic>
        <p:nvPicPr>
          <p:cNvPr id="8" name="Picture 7" descr="UNDP logo">
            <a:extLst>
              <a:ext uri="{FF2B5EF4-FFF2-40B4-BE49-F238E27FC236}">
                <a16:creationId xmlns:lc="http://schemas.openxmlformats.org/drawingml/2006/lockedCanvas" xmlns="" xmlns:a16="http://schemas.microsoft.com/office/drawing/2014/main" id="{F0EB7D65-0650-4239-9DDB-5647F98EBD59}"/>
              </a:ext>
            </a:extLst>
          </p:cNvPr>
          <p:cNvPicPr>
            <a:picLocks noChangeAspect="1" noChangeArrowheads="1"/>
          </p:cNvPicPr>
          <p:nvPr/>
        </p:nvPicPr>
        <p:blipFill>
          <a:blip r:embed="rId4" cstate="print"/>
          <a:srcRect/>
          <a:stretch>
            <a:fillRect/>
          </a:stretch>
        </p:blipFill>
        <p:spPr bwMode="auto">
          <a:xfrm>
            <a:off x="11154869" y="289931"/>
            <a:ext cx="837435" cy="1614775"/>
          </a:xfrm>
          <a:prstGeom prst="rect">
            <a:avLst/>
          </a:prstGeom>
          <a:noFill/>
          <a:ln w="9525">
            <a:noFill/>
            <a:miter lim="800000"/>
            <a:headEnd/>
            <a:tailEnd/>
          </a:ln>
        </p:spPr>
      </p:pic>
    </p:spTree>
    <p:extLst>
      <p:ext uri="{BB962C8B-B14F-4D97-AF65-F5344CB8AC3E}">
        <p14:creationId xmlns:p14="http://schemas.microsoft.com/office/powerpoint/2010/main" val="1908341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651641" y="169864"/>
            <a:ext cx="83288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200" b="1" dirty="0">
                <a:solidFill>
                  <a:schemeClr val="tx2"/>
                </a:solidFill>
                <a:latin typeface="Calibri "/>
              </a:rPr>
              <a:t>Armenia: Country Profile</a:t>
            </a:r>
          </a:p>
        </p:txBody>
      </p:sp>
      <p:sp>
        <p:nvSpPr>
          <p:cNvPr id="4099" name="Line 9"/>
          <p:cNvSpPr>
            <a:spLocks noChangeShapeType="1"/>
          </p:cNvSpPr>
          <p:nvPr/>
        </p:nvSpPr>
        <p:spPr bwMode="auto">
          <a:xfrm flipH="1">
            <a:off x="1870075" y="838200"/>
            <a:ext cx="8382000" cy="0"/>
          </a:xfrm>
          <a:prstGeom prst="line">
            <a:avLst/>
          </a:prstGeom>
          <a:noFill/>
          <a:ln w="254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ru-RU" dirty="0">
              <a:solidFill>
                <a:schemeClr val="tx2"/>
              </a:solidFill>
            </a:endParaRPr>
          </a:p>
        </p:txBody>
      </p:sp>
      <p:sp>
        <p:nvSpPr>
          <p:cNvPr id="4103" name="Text Box 2"/>
          <p:cNvSpPr txBox="1">
            <a:spLocks noChangeArrowheads="1"/>
          </p:cNvSpPr>
          <p:nvPr/>
        </p:nvSpPr>
        <p:spPr bwMode="auto">
          <a:xfrm>
            <a:off x="433552" y="1289116"/>
            <a:ext cx="6858000" cy="4819781"/>
          </a:xfrm>
          <a:prstGeom prst="rect">
            <a:avLst/>
          </a:prstGeom>
          <a:noFill/>
          <a:ln>
            <a:noFill/>
          </a:ln>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ea typeface="ＭＳ Ｐゴシック" charset="-128"/>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ＭＳ Ｐゴシック" charset="-128"/>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ＭＳ Ｐゴシック" charset="-128"/>
              </a:defRPr>
            </a:lvl3pPr>
            <a:lvl4pPr marL="1600200" indent="-228600">
              <a:lnSpc>
                <a:spcPct val="90000"/>
              </a:lnSpc>
              <a:spcBef>
                <a:spcPts val="500"/>
              </a:spcBef>
              <a:buFont typeface="Arial" pitchFamily="34" charset="0"/>
              <a:buChar char="•"/>
              <a:defRPr>
                <a:solidFill>
                  <a:schemeClr val="tx1"/>
                </a:solidFill>
                <a:latin typeface="Calibri" pitchFamily="34" charset="0"/>
                <a:ea typeface="ＭＳ Ｐゴシック" charset="-128"/>
              </a:defRPr>
            </a:lvl4pPr>
            <a:lvl5pPr marL="2057400" indent="-228600">
              <a:lnSpc>
                <a:spcPct val="90000"/>
              </a:lnSpc>
              <a:spcBef>
                <a:spcPts val="500"/>
              </a:spcBef>
              <a:buFont typeface="Arial" pitchFamily="34" charset="0"/>
              <a:buChar char="•"/>
              <a:defRPr>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charset="-128"/>
              </a:defRPr>
            </a:lvl9pPr>
          </a:lstStyle>
          <a:p>
            <a:pPr>
              <a:lnSpc>
                <a:spcPct val="100000"/>
              </a:lnSpc>
              <a:spcBef>
                <a:spcPts val="0"/>
              </a:spcBef>
              <a:buFontTx/>
              <a:buNone/>
              <a:defRPr/>
            </a:pPr>
            <a:r>
              <a:rPr lang="en-US" altLang="en-US" sz="2400" b="1" dirty="0">
                <a:solidFill>
                  <a:schemeClr val="accent1">
                    <a:lumMod val="75000"/>
                  </a:schemeClr>
                </a:solidFill>
                <a:latin typeface="+mj-lt"/>
              </a:rPr>
              <a:t>Population ~ </a:t>
            </a:r>
            <a:r>
              <a:rPr lang="en-US" altLang="en-US" sz="2400" b="1" dirty="0" smtClean="0">
                <a:solidFill>
                  <a:schemeClr val="accent1">
                    <a:lumMod val="75000"/>
                  </a:schemeClr>
                </a:solidFill>
                <a:latin typeface="+mj-lt"/>
              </a:rPr>
              <a:t>2.92mln</a:t>
            </a:r>
            <a:endParaRPr lang="en-US" altLang="en-US" sz="2400" b="1" dirty="0">
              <a:solidFill>
                <a:schemeClr val="accent1">
                  <a:lumMod val="75000"/>
                </a:schemeClr>
              </a:solidFill>
              <a:latin typeface="+mj-lt"/>
            </a:endParaRPr>
          </a:p>
          <a:p>
            <a:pPr>
              <a:lnSpc>
                <a:spcPct val="100000"/>
              </a:lnSpc>
              <a:spcBef>
                <a:spcPts val="0"/>
              </a:spcBef>
              <a:buFontTx/>
              <a:buNone/>
              <a:defRPr/>
            </a:pPr>
            <a:r>
              <a:rPr lang="en-US" altLang="en-US" sz="2400" b="1" dirty="0" smtClean="0">
                <a:solidFill>
                  <a:schemeClr val="accent1">
                    <a:lumMod val="75000"/>
                  </a:schemeClr>
                </a:solidFill>
                <a:latin typeface="+mj-lt"/>
              </a:rPr>
              <a:t>Land-locked, mountainous country</a:t>
            </a:r>
            <a:endParaRPr lang="en-US" altLang="en-US" sz="2400" b="1" dirty="0">
              <a:solidFill>
                <a:schemeClr val="accent1">
                  <a:lumMod val="75000"/>
                </a:schemeClr>
              </a:solidFill>
              <a:latin typeface="+mj-lt"/>
            </a:endParaRPr>
          </a:p>
          <a:p>
            <a:pPr>
              <a:lnSpc>
                <a:spcPct val="100000"/>
              </a:lnSpc>
              <a:spcBef>
                <a:spcPts val="0"/>
              </a:spcBef>
              <a:buNone/>
              <a:defRPr/>
            </a:pPr>
            <a:r>
              <a:rPr lang="en-US" altLang="en-US" sz="2400" b="1" dirty="0">
                <a:solidFill>
                  <a:schemeClr val="accent1">
                    <a:lumMod val="75000"/>
                  </a:schemeClr>
                </a:solidFill>
                <a:latin typeface="+mj-lt"/>
              </a:rPr>
              <a:t>Altitude – 650m – 4095m</a:t>
            </a:r>
          </a:p>
          <a:p>
            <a:pPr>
              <a:lnSpc>
                <a:spcPct val="100000"/>
              </a:lnSpc>
              <a:spcBef>
                <a:spcPts val="0"/>
              </a:spcBef>
              <a:buFontTx/>
              <a:buNone/>
              <a:defRPr/>
            </a:pPr>
            <a:r>
              <a:rPr lang="en-US" altLang="en-US" sz="2400" b="1" dirty="0" smtClean="0">
                <a:solidFill>
                  <a:schemeClr val="accent1">
                    <a:lumMod val="75000"/>
                  </a:schemeClr>
                </a:solidFill>
                <a:latin typeface="+mj-lt"/>
              </a:rPr>
              <a:t>Climate: dry subtropical – to frosty highlands</a:t>
            </a:r>
          </a:p>
          <a:p>
            <a:pPr>
              <a:lnSpc>
                <a:spcPct val="100000"/>
              </a:lnSpc>
              <a:spcBef>
                <a:spcPts val="0"/>
              </a:spcBef>
              <a:buFontTx/>
              <a:buNone/>
              <a:defRPr/>
            </a:pPr>
            <a:r>
              <a:rPr lang="en-US" altLang="en-US" sz="2400" b="1" dirty="0" smtClean="0">
                <a:solidFill>
                  <a:schemeClr val="accent1">
                    <a:lumMod val="75000"/>
                  </a:schemeClr>
                </a:solidFill>
                <a:latin typeface="+mj-lt"/>
              </a:rPr>
              <a:t>Average annual temperature: +5.5</a:t>
            </a:r>
            <a:r>
              <a:rPr lang="en-US" altLang="en-US" sz="2400" b="1" baseline="30000" dirty="0" smtClean="0">
                <a:solidFill>
                  <a:schemeClr val="accent1">
                    <a:lumMod val="75000"/>
                  </a:schemeClr>
                </a:solidFill>
                <a:latin typeface="+mj-lt"/>
              </a:rPr>
              <a:t>0</a:t>
            </a:r>
            <a:r>
              <a:rPr lang="en-US" altLang="en-US" sz="2400" b="1" dirty="0" smtClean="0">
                <a:solidFill>
                  <a:schemeClr val="accent1">
                    <a:lumMod val="75000"/>
                  </a:schemeClr>
                </a:solidFill>
                <a:latin typeface="+mj-lt"/>
              </a:rPr>
              <a:t> C</a:t>
            </a:r>
          </a:p>
          <a:p>
            <a:pPr marL="342900" indent="-342900">
              <a:spcBef>
                <a:spcPts val="0"/>
              </a:spcBef>
            </a:pPr>
            <a:r>
              <a:rPr lang="en-US" sz="2400" dirty="0">
                <a:solidFill>
                  <a:schemeClr val="accent1">
                    <a:lumMod val="75000"/>
                  </a:schemeClr>
                </a:solidFill>
                <a:latin typeface="+mj-lt"/>
              </a:rPr>
              <a:t>Recorded highest temperature: 43,7</a:t>
            </a:r>
            <a:r>
              <a:rPr lang="en-US" sz="2400" b="1" baseline="30000" dirty="0">
                <a:solidFill>
                  <a:schemeClr val="accent1">
                    <a:lumMod val="75000"/>
                  </a:schemeClr>
                </a:solidFill>
                <a:latin typeface="+mj-lt"/>
              </a:rPr>
              <a:t>0</a:t>
            </a:r>
            <a:r>
              <a:rPr lang="en-US" sz="2400" dirty="0">
                <a:solidFill>
                  <a:schemeClr val="accent1">
                    <a:lumMod val="75000"/>
                  </a:schemeClr>
                </a:solidFill>
                <a:latin typeface="+mj-lt"/>
              </a:rPr>
              <a:t>C</a:t>
            </a:r>
          </a:p>
          <a:p>
            <a:pPr marL="342900" indent="-342900">
              <a:spcBef>
                <a:spcPts val="0"/>
              </a:spcBef>
            </a:pPr>
            <a:r>
              <a:rPr lang="en-US" sz="2400" dirty="0" smtClean="0">
                <a:solidFill>
                  <a:schemeClr val="accent1">
                    <a:lumMod val="75000"/>
                  </a:schemeClr>
                </a:solidFill>
                <a:latin typeface="+mj-lt"/>
              </a:rPr>
              <a:t>Recorded </a:t>
            </a:r>
            <a:r>
              <a:rPr lang="en-US" sz="2400" dirty="0">
                <a:solidFill>
                  <a:schemeClr val="accent1">
                    <a:lumMod val="75000"/>
                  </a:schemeClr>
                </a:solidFill>
                <a:latin typeface="+mj-lt"/>
              </a:rPr>
              <a:t>lowest temperature: -42</a:t>
            </a:r>
            <a:r>
              <a:rPr lang="en-US" sz="2400" b="1" baseline="30000" dirty="0">
                <a:solidFill>
                  <a:schemeClr val="accent1">
                    <a:lumMod val="75000"/>
                  </a:schemeClr>
                </a:solidFill>
                <a:latin typeface="+mj-lt"/>
              </a:rPr>
              <a:t>0</a:t>
            </a:r>
            <a:r>
              <a:rPr lang="en-US" sz="2400" dirty="0">
                <a:solidFill>
                  <a:schemeClr val="accent1">
                    <a:lumMod val="75000"/>
                  </a:schemeClr>
                </a:solidFill>
                <a:latin typeface="+mj-lt"/>
              </a:rPr>
              <a:t>C</a:t>
            </a:r>
          </a:p>
          <a:p>
            <a:pPr>
              <a:lnSpc>
                <a:spcPct val="100000"/>
              </a:lnSpc>
              <a:spcBef>
                <a:spcPts val="0"/>
              </a:spcBef>
              <a:buFontTx/>
              <a:buNone/>
              <a:defRPr/>
            </a:pPr>
            <a:r>
              <a:rPr lang="en-US" altLang="en-US" sz="2400" b="1" dirty="0" smtClean="0">
                <a:solidFill>
                  <a:schemeClr val="accent1">
                    <a:lumMod val="75000"/>
                  </a:schemeClr>
                </a:solidFill>
                <a:latin typeface="+mj-lt"/>
              </a:rPr>
              <a:t>Precipitation annual: 592 mm</a:t>
            </a:r>
          </a:p>
          <a:p>
            <a:pPr marL="342900" indent="-342900">
              <a:spcBef>
                <a:spcPts val="0"/>
              </a:spcBef>
              <a:tabLst>
                <a:tab pos="354013" algn="l"/>
              </a:tabLst>
              <a:defRPr/>
            </a:pPr>
            <a:r>
              <a:rPr lang="en-US" altLang="en-US" sz="2400" dirty="0">
                <a:solidFill>
                  <a:schemeClr val="accent1">
                    <a:lumMod val="75000"/>
                  </a:schemeClr>
                </a:solidFill>
                <a:latin typeface="+mj-lt"/>
              </a:rPr>
              <a:t>Driest regions – 200-250mm</a:t>
            </a:r>
          </a:p>
          <a:p>
            <a:pPr marL="342900" indent="-342900">
              <a:spcBef>
                <a:spcPts val="0"/>
              </a:spcBef>
              <a:defRPr/>
            </a:pPr>
            <a:r>
              <a:rPr lang="en-US" altLang="en-US" sz="2400" dirty="0">
                <a:solidFill>
                  <a:schemeClr val="accent1">
                    <a:lumMod val="75000"/>
                  </a:schemeClr>
                </a:solidFill>
                <a:latin typeface="+mj-lt"/>
              </a:rPr>
              <a:t>Highlands – 800-1200mm</a:t>
            </a:r>
          </a:p>
          <a:p>
            <a:pPr>
              <a:lnSpc>
                <a:spcPct val="100000"/>
              </a:lnSpc>
              <a:spcBef>
                <a:spcPts val="0"/>
              </a:spcBef>
              <a:buFontTx/>
              <a:buNone/>
              <a:defRPr/>
            </a:pPr>
            <a:r>
              <a:rPr lang="en-US" altLang="en-US" sz="2400" b="1" dirty="0" smtClean="0">
                <a:solidFill>
                  <a:schemeClr val="accent1">
                    <a:lumMod val="75000"/>
                  </a:schemeClr>
                </a:solidFill>
                <a:latin typeface="+mj-lt"/>
              </a:rPr>
              <a:t>Agriculture</a:t>
            </a:r>
            <a:r>
              <a:rPr lang="en-US" altLang="en-US" sz="2400" b="1" dirty="0">
                <a:solidFill>
                  <a:schemeClr val="accent1">
                    <a:lumMod val="75000"/>
                  </a:schemeClr>
                </a:solidFill>
                <a:latin typeface="+mj-lt"/>
              </a:rPr>
              <a:t>:</a:t>
            </a:r>
          </a:p>
          <a:p>
            <a:pPr marL="342900" indent="-342900">
              <a:lnSpc>
                <a:spcPct val="100000"/>
              </a:lnSpc>
              <a:spcBef>
                <a:spcPts val="0"/>
              </a:spcBef>
              <a:defRPr/>
            </a:pPr>
            <a:r>
              <a:rPr lang="en-US" altLang="en-US" sz="2400" dirty="0">
                <a:solidFill>
                  <a:schemeClr val="accent1">
                    <a:lumMod val="75000"/>
                  </a:schemeClr>
                </a:solidFill>
                <a:latin typeface="+mj-lt"/>
              </a:rPr>
              <a:t>44% work force employed</a:t>
            </a:r>
          </a:p>
          <a:p>
            <a:pPr marL="342900" indent="-342900">
              <a:lnSpc>
                <a:spcPct val="100000"/>
              </a:lnSpc>
              <a:spcBef>
                <a:spcPts val="0"/>
              </a:spcBef>
              <a:defRPr/>
            </a:pPr>
            <a:r>
              <a:rPr lang="en-US" altLang="en-US" sz="2400" dirty="0">
                <a:solidFill>
                  <a:schemeClr val="accent1">
                    <a:lumMod val="75000"/>
                  </a:schemeClr>
                </a:solidFill>
                <a:latin typeface="+mj-lt"/>
              </a:rPr>
              <a:t>contributed 21% country’s </a:t>
            </a:r>
            <a:r>
              <a:rPr lang="en-US" altLang="en-US" sz="2400" dirty="0" smtClean="0">
                <a:solidFill>
                  <a:schemeClr val="accent1">
                    <a:lumMod val="75000"/>
                  </a:schemeClr>
                </a:solidFill>
                <a:latin typeface="+mj-lt"/>
              </a:rPr>
              <a:t>GDP</a:t>
            </a:r>
            <a:endParaRPr lang="en-US" altLang="en-US" sz="2400" dirty="0">
              <a:solidFill>
                <a:schemeClr val="accent1">
                  <a:lumMod val="75000"/>
                </a:schemeClr>
              </a:solidFill>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5645" y="1780042"/>
            <a:ext cx="5069417" cy="4328855"/>
          </a:xfrm>
          <a:prstGeom prst="rect">
            <a:avLst/>
          </a:prstGeom>
        </p:spPr>
      </p:pic>
    </p:spTree>
    <p:extLst>
      <p:ext uri="{BB962C8B-B14F-4D97-AF65-F5344CB8AC3E}">
        <p14:creationId xmlns:p14="http://schemas.microsoft.com/office/powerpoint/2010/main" val="820969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4223C3-49F0-492D-9771-9F5288201E04}"/>
              </a:ext>
            </a:extLst>
          </p:cNvPr>
          <p:cNvSpPr>
            <a:spLocks noGrp="1"/>
          </p:cNvSpPr>
          <p:nvPr>
            <p:ph type="title"/>
          </p:nvPr>
        </p:nvSpPr>
        <p:spPr>
          <a:xfrm>
            <a:off x="677333" y="329228"/>
            <a:ext cx="8596668" cy="1320800"/>
          </a:xfrm>
        </p:spPr>
        <p:txBody>
          <a:bodyPr/>
          <a:lstStyle/>
          <a:p>
            <a:r>
              <a:rPr lang="en-US" dirty="0"/>
              <a:t>Acknowledgments</a:t>
            </a:r>
          </a:p>
        </p:txBody>
      </p:sp>
      <p:sp>
        <p:nvSpPr>
          <p:cNvPr id="3" name="Content Placeholder 2">
            <a:extLst>
              <a:ext uri="{FF2B5EF4-FFF2-40B4-BE49-F238E27FC236}">
                <a16:creationId xmlns="" xmlns:a16="http://schemas.microsoft.com/office/drawing/2014/main" id="{174A8A35-8C86-4EB4-AF82-4DF87B1C87E8}"/>
              </a:ext>
            </a:extLst>
          </p:cNvPr>
          <p:cNvSpPr>
            <a:spLocks noGrp="1"/>
          </p:cNvSpPr>
          <p:nvPr>
            <p:ph idx="1"/>
          </p:nvPr>
        </p:nvSpPr>
        <p:spPr>
          <a:xfrm>
            <a:off x="937067" y="1365743"/>
            <a:ext cx="8077200" cy="3797297"/>
          </a:xfrm>
        </p:spPr>
        <p:txBody>
          <a:bodyPr>
            <a:normAutofit lnSpcReduction="10000"/>
          </a:bodyPr>
          <a:lstStyle/>
          <a:p>
            <a:pPr marL="0" indent="0">
              <a:buNone/>
            </a:pPr>
            <a:r>
              <a:rPr lang="en-US" dirty="0"/>
              <a:t>This work was undertaken as part of and jointly funded by </a:t>
            </a:r>
          </a:p>
          <a:p>
            <a:r>
              <a:rPr lang="en-US" dirty="0"/>
              <a:t>CGIAR Research Program on Climate Change, Agriculture and Food Security (CCAFS)</a:t>
            </a:r>
          </a:p>
          <a:p>
            <a:r>
              <a:rPr lang="en-US" dirty="0"/>
              <a:t>CGIAR Research Program on Policies, Institutions, and Markets (PIM). </a:t>
            </a:r>
          </a:p>
          <a:p>
            <a:r>
              <a:rPr lang="en-US" dirty="0"/>
              <a:t>The Bill &amp; Melinda Gates Foundation (BMGF)</a:t>
            </a:r>
          </a:p>
          <a:p>
            <a:r>
              <a:rPr lang="en-US" dirty="0"/>
              <a:t>The Inter-American Development Bank (IDB)</a:t>
            </a:r>
          </a:p>
          <a:p>
            <a:r>
              <a:rPr lang="en-US" dirty="0"/>
              <a:t>The International Center for Tropical Agriculture (CIAT).</a:t>
            </a:r>
          </a:p>
          <a:p>
            <a:pPr marL="0" indent="0">
              <a:buNone/>
            </a:pPr>
            <a:r>
              <a:rPr lang="en-US" dirty="0"/>
              <a:t>The opinions and views expressed here belong to the authors and may not be attributed to nor be taken to reflect the official opinions of BMGF, CCAFS, CGIAR, CIAT, IDB, IFPRI, PIM, or any of their respective donors or affiliates.</a:t>
            </a:r>
          </a:p>
          <a:p>
            <a:endParaRPr lang="en-US" dirty="0"/>
          </a:p>
        </p:txBody>
      </p:sp>
      <p:pic>
        <p:nvPicPr>
          <p:cNvPr id="4" name="Picture 3">
            <a:extLst>
              <a:ext uri="{FF2B5EF4-FFF2-40B4-BE49-F238E27FC236}">
                <a16:creationId xmlns="" xmlns:a16="http://schemas.microsoft.com/office/drawing/2014/main" id="{FE5840F5-67C4-4F62-AA7B-645ADC87594E}"/>
              </a:ext>
            </a:extLst>
          </p:cNvPr>
          <p:cNvPicPr>
            <a:picLocks noChangeAspect="1"/>
          </p:cNvPicPr>
          <p:nvPr/>
        </p:nvPicPr>
        <p:blipFill>
          <a:blip r:embed="rId2"/>
          <a:stretch>
            <a:fillRect/>
          </a:stretch>
        </p:blipFill>
        <p:spPr>
          <a:xfrm>
            <a:off x="677333" y="5398477"/>
            <a:ext cx="8347155" cy="1459523"/>
          </a:xfrm>
          <a:prstGeom prst="rect">
            <a:avLst/>
          </a:prstGeom>
        </p:spPr>
      </p:pic>
    </p:spTree>
    <p:extLst>
      <p:ext uri="{BB962C8B-B14F-4D97-AF65-F5344CB8AC3E}">
        <p14:creationId xmlns:p14="http://schemas.microsoft.com/office/powerpoint/2010/main" val="1191003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001"/>
            <a:ext cx="10515600" cy="1325563"/>
          </a:xfrm>
        </p:spPr>
        <p:txBody>
          <a:bodyPr>
            <a:normAutofit/>
          </a:bodyPr>
          <a:lstStyle/>
          <a:p>
            <a:r>
              <a:rPr lang="en-US" sz="3600" b="1" dirty="0" smtClean="0">
                <a:solidFill>
                  <a:schemeClr val="accent1">
                    <a:lumMod val="50000"/>
                  </a:schemeClr>
                </a:solidFill>
                <a:latin typeface="+mn-lt"/>
              </a:rPr>
              <a:t>Nationally Determined Contributions of Armenia under Paris Agreement</a:t>
            </a:r>
            <a:endParaRPr lang="ru-RU" sz="3600" b="1" dirty="0">
              <a:solidFill>
                <a:schemeClr val="accent1">
                  <a:lumMod val="50000"/>
                </a:schemeClr>
              </a:solidFill>
              <a:latin typeface="+mn-lt"/>
            </a:endParaRPr>
          </a:p>
        </p:txBody>
      </p:sp>
      <p:sp>
        <p:nvSpPr>
          <p:cNvPr id="3" name="Rectangle 2"/>
          <p:cNvSpPr/>
          <p:nvPr/>
        </p:nvSpPr>
        <p:spPr>
          <a:xfrm>
            <a:off x="433753" y="1564564"/>
            <a:ext cx="10668000" cy="5078313"/>
          </a:xfrm>
          <a:prstGeom prst="rect">
            <a:avLst/>
          </a:prstGeom>
        </p:spPr>
        <p:txBody>
          <a:bodyPr wrap="square">
            <a:spAutoFit/>
          </a:bodyPr>
          <a:lstStyle/>
          <a:p>
            <a:r>
              <a:rPr lang="en-GB" sz="2800" dirty="0" smtClean="0">
                <a:solidFill>
                  <a:schemeClr val="accent1">
                    <a:lumMod val="50000"/>
                  </a:schemeClr>
                </a:solidFill>
                <a:latin typeface="+mj-lt"/>
                <a:ea typeface="Calibri" panose="020F0502020204030204" pitchFamily="34" charset="0"/>
                <a:cs typeface="Arial" panose="020B0604020202020204" pitchFamily="34" charset="0"/>
              </a:rPr>
              <a:t>INDC is approved  by Government </a:t>
            </a:r>
            <a:r>
              <a:rPr lang="en-GB" sz="2800" dirty="0">
                <a:solidFill>
                  <a:schemeClr val="accent1">
                    <a:lumMod val="50000"/>
                  </a:schemeClr>
                </a:solidFill>
                <a:latin typeface="+mj-lt"/>
                <a:ea typeface="Calibri" panose="020F0502020204030204" pitchFamily="34" charset="0"/>
                <a:cs typeface="Arial" panose="020B0604020202020204" pitchFamily="34" charset="0"/>
              </a:rPr>
              <a:t>Protocol Decision No </a:t>
            </a:r>
            <a:r>
              <a:rPr lang="en-GB" sz="2800" dirty="0" smtClean="0">
                <a:solidFill>
                  <a:schemeClr val="accent1">
                    <a:lumMod val="50000"/>
                  </a:schemeClr>
                </a:solidFill>
                <a:latin typeface="+mj-lt"/>
                <a:ea typeface="Calibri" panose="020F0502020204030204" pitchFamily="34" charset="0"/>
                <a:cs typeface="Arial" panose="020B0604020202020204" pitchFamily="34" charset="0"/>
              </a:rPr>
              <a:t>41, </a:t>
            </a:r>
            <a:r>
              <a:rPr lang="en-GB" sz="2800" dirty="0">
                <a:solidFill>
                  <a:schemeClr val="accent1">
                    <a:lumMod val="50000"/>
                  </a:schemeClr>
                </a:solidFill>
                <a:latin typeface="+mj-lt"/>
                <a:ea typeface="Calibri" panose="020F0502020204030204" pitchFamily="34" charset="0"/>
                <a:cs typeface="Arial" panose="020B0604020202020204" pitchFamily="34" charset="0"/>
              </a:rPr>
              <a:t>(10 September </a:t>
            </a:r>
            <a:r>
              <a:rPr lang="en-GB" sz="2800" dirty="0" smtClean="0">
                <a:solidFill>
                  <a:schemeClr val="accent1">
                    <a:lumMod val="50000"/>
                  </a:schemeClr>
                </a:solidFill>
                <a:latin typeface="+mj-lt"/>
                <a:ea typeface="Calibri" panose="020F0502020204030204" pitchFamily="34" charset="0"/>
                <a:cs typeface="Arial" panose="020B0604020202020204" pitchFamily="34" charset="0"/>
              </a:rPr>
              <a:t>2015) and i</a:t>
            </a:r>
            <a:r>
              <a:rPr lang="en-US" sz="2800" dirty="0" smtClean="0">
                <a:solidFill>
                  <a:schemeClr val="accent1">
                    <a:lumMod val="50000"/>
                  </a:schemeClr>
                </a:solidFill>
                <a:latin typeface="+mj-lt"/>
                <a:ea typeface="Calibri" panose="020F0502020204030204" pitchFamily="34" charset="0"/>
                <a:cs typeface="Arial" panose="020B0604020202020204" pitchFamily="34" charset="0"/>
              </a:rPr>
              <a:t>t:</a:t>
            </a:r>
            <a:r>
              <a:rPr lang="hy-AM" sz="2800" dirty="0" smtClean="0">
                <a:solidFill>
                  <a:schemeClr val="accent1">
                    <a:lumMod val="50000"/>
                  </a:schemeClr>
                </a:solidFill>
                <a:latin typeface="+mj-lt"/>
                <a:ea typeface="Calibri" panose="020F0502020204030204" pitchFamily="34" charset="0"/>
                <a:cs typeface="Arial" panose="020B0604020202020204" pitchFamily="34" charset="0"/>
              </a:rPr>
              <a:t> </a:t>
            </a:r>
          </a:p>
          <a:p>
            <a:pPr marL="457200" indent="-457200">
              <a:buFont typeface="Arial" panose="020B0604020202020204" pitchFamily="34" charset="0"/>
              <a:buChar char="•"/>
            </a:pPr>
            <a:r>
              <a:rPr lang="en-GB" sz="2800" dirty="0" smtClean="0">
                <a:solidFill>
                  <a:schemeClr val="accent1">
                    <a:lumMod val="50000"/>
                  </a:schemeClr>
                </a:solidFill>
                <a:latin typeface="+mj-lt"/>
                <a:ea typeface="Calibri" panose="020F0502020204030204" pitchFamily="34" charset="0"/>
                <a:cs typeface="Arial" panose="020B0604020202020204" pitchFamily="34" charset="0"/>
              </a:rPr>
              <a:t>“</a:t>
            </a:r>
            <a:r>
              <a:rPr lang="en-GB" sz="2800" dirty="0" smtClean="0">
                <a:solidFill>
                  <a:schemeClr val="accent1">
                    <a:lumMod val="50000"/>
                  </a:schemeClr>
                </a:solidFill>
                <a:latin typeface="+mj-lt"/>
              </a:rPr>
              <a:t>strives to achieve ecosystem neutral GHG emissions in 2050 (2.07 tons/per capita annual) with the support of adequate (necessary and sufficient) international financial, technological and capacity building assistance”.</a:t>
            </a:r>
          </a:p>
          <a:p>
            <a:pPr marL="457200" indent="-457200">
              <a:buFont typeface="Arial" panose="020B0604020202020204" pitchFamily="34" charset="0"/>
              <a:buChar char="•"/>
            </a:pPr>
            <a:r>
              <a:rPr lang="en-GB" sz="2800" dirty="0" smtClean="0">
                <a:solidFill>
                  <a:schemeClr val="accent1">
                    <a:lumMod val="75000"/>
                  </a:schemeClr>
                </a:solidFill>
                <a:latin typeface="+mj-lt"/>
              </a:rPr>
              <a:t>“apply an ecosystem-based approach to mitigation and adaptation actions, giving preference to balanced and combined actions.”</a:t>
            </a:r>
            <a:r>
              <a:rPr lang="en-GB" sz="2800" b="1" dirty="0" smtClean="0">
                <a:solidFill>
                  <a:schemeClr val="accent1">
                    <a:lumMod val="75000"/>
                  </a:schemeClr>
                </a:solidFill>
                <a:latin typeface="+mj-lt"/>
              </a:rPr>
              <a:t> </a:t>
            </a:r>
          </a:p>
          <a:p>
            <a:endParaRPr lang="en-GB" sz="1600" dirty="0" smtClean="0">
              <a:solidFill>
                <a:schemeClr val="accent1">
                  <a:lumMod val="50000"/>
                </a:schemeClr>
              </a:solidFill>
              <a:latin typeface="+mj-lt"/>
            </a:endParaRPr>
          </a:p>
          <a:p>
            <a:r>
              <a:rPr lang="en-GB" sz="2800" b="1" dirty="0">
                <a:solidFill>
                  <a:schemeClr val="accent1">
                    <a:lumMod val="75000"/>
                  </a:schemeClr>
                </a:solidFill>
                <a:latin typeface="+mj-lt"/>
              </a:rPr>
              <a:t>Agriculture sector is mentioned for its potential in mitigation as well as key sector for adaptation policy implementation. </a:t>
            </a:r>
            <a:endParaRPr lang="ru-RU" sz="2800" b="1" dirty="0">
              <a:solidFill>
                <a:schemeClr val="accent1">
                  <a:lumMod val="75000"/>
                </a:schemeClr>
              </a:solidFill>
              <a:latin typeface="+mj-lt"/>
            </a:endParaRPr>
          </a:p>
        </p:txBody>
      </p:sp>
    </p:spTree>
    <p:extLst>
      <p:ext uri="{BB962C8B-B14F-4D97-AF65-F5344CB8AC3E}">
        <p14:creationId xmlns:p14="http://schemas.microsoft.com/office/powerpoint/2010/main" val="452105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491"/>
            <a:ext cx="10972800" cy="1143000"/>
          </a:xfrm>
        </p:spPr>
        <p:txBody>
          <a:bodyPr>
            <a:normAutofit/>
          </a:bodyPr>
          <a:lstStyle/>
          <a:p>
            <a:r>
              <a:rPr lang="en-US" b="1" dirty="0" smtClean="0">
                <a:solidFill>
                  <a:schemeClr val="accent1">
                    <a:lumMod val="50000"/>
                  </a:schemeClr>
                </a:solidFill>
                <a:latin typeface="+mn-lt"/>
              </a:rPr>
              <a:t>Climate Change Regulatory </a:t>
            </a:r>
            <a:r>
              <a:rPr lang="en-US" b="1" dirty="0">
                <a:solidFill>
                  <a:schemeClr val="accent1">
                    <a:lumMod val="50000"/>
                  </a:schemeClr>
                </a:solidFill>
                <a:latin typeface="+mn-lt"/>
              </a:rPr>
              <a:t>F</a:t>
            </a:r>
            <a:r>
              <a:rPr lang="en-US" b="1" dirty="0" smtClean="0">
                <a:solidFill>
                  <a:schemeClr val="accent1">
                    <a:lumMod val="50000"/>
                  </a:schemeClr>
                </a:solidFill>
                <a:latin typeface="+mn-lt"/>
              </a:rPr>
              <a:t>ramework in Armenia</a:t>
            </a:r>
            <a:endParaRPr lang="ru-RU" b="1" dirty="0">
              <a:solidFill>
                <a:schemeClr val="accent1">
                  <a:lumMod val="50000"/>
                </a:schemeClr>
              </a:solidFill>
              <a:latin typeface="+mn-lt"/>
            </a:endParaRPr>
          </a:p>
        </p:txBody>
      </p:sp>
      <p:sp>
        <p:nvSpPr>
          <p:cNvPr id="3" name="Rectangle 2"/>
          <p:cNvSpPr/>
          <p:nvPr/>
        </p:nvSpPr>
        <p:spPr>
          <a:xfrm>
            <a:off x="609600" y="1296930"/>
            <a:ext cx="11125200" cy="5073953"/>
          </a:xfrm>
          <a:prstGeom prst="rect">
            <a:avLst/>
          </a:prstGeom>
        </p:spPr>
        <p:txBody>
          <a:bodyPr wrap="square">
            <a:spAutoFit/>
          </a:bodyPr>
          <a:lstStyle/>
          <a:p>
            <a:pPr>
              <a:lnSpc>
                <a:spcPct val="107000"/>
              </a:lnSpc>
              <a:spcBef>
                <a:spcPts val="1200"/>
              </a:spcBef>
              <a:spcAft>
                <a:spcPts val="600"/>
              </a:spcAft>
            </a:pPr>
            <a:r>
              <a:rPr lang="en-US" sz="2400" b="1" kern="0" dirty="0" smtClean="0">
                <a:solidFill>
                  <a:schemeClr val="accent1">
                    <a:lumMod val="50000"/>
                  </a:schemeClr>
                </a:solidFill>
                <a:latin typeface="+mj-lt"/>
                <a:ea typeface="Times New Roman" panose="02020603050405020304" pitchFamily="18" charset="0"/>
                <a:cs typeface="Times New Roman" panose="02020603050405020304" pitchFamily="18" charset="0"/>
              </a:rPr>
              <a:t>The  Inter-Agency </a:t>
            </a:r>
            <a:r>
              <a:rPr lang="en-US" sz="2400" b="1" kern="0" dirty="0">
                <a:solidFill>
                  <a:schemeClr val="accent1">
                    <a:lumMod val="50000"/>
                  </a:schemeClr>
                </a:solidFill>
                <a:latin typeface="+mj-lt"/>
                <a:ea typeface="Times New Roman" panose="02020603050405020304" pitchFamily="18" charset="0"/>
                <a:cs typeface="Times New Roman" panose="02020603050405020304" pitchFamily="18" charset="0"/>
              </a:rPr>
              <a:t>Coordinating </a:t>
            </a:r>
            <a:r>
              <a:rPr lang="en-US" sz="2400" b="1" kern="0" dirty="0" smtClean="0">
                <a:solidFill>
                  <a:schemeClr val="accent1">
                    <a:lumMod val="50000"/>
                  </a:schemeClr>
                </a:solidFill>
                <a:latin typeface="+mj-lt"/>
                <a:ea typeface="Times New Roman" panose="02020603050405020304" pitchFamily="18" charset="0"/>
                <a:cs typeface="Times New Roman" panose="02020603050405020304" pitchFamily="18" charset="0"/>
              </a:rPr>
              <a:t>Council established by the order of Prime Minister (2012) comprised </a:t>
            </a:r>
            <a:r>
              <a:rPr lang="en-US" sz="2400" b="1" kern="0" dirty="0">
                <a:solidFill>
                  <a:schemeClr val="accent1">
                    <a:lumMod val="50000"/>
                  </a:schemeClr>
                </a:solidFill>
                <a:latin typeface="+mj-lt"/>
                <a:ea typeface="Times New Roman" panose="02020603050405020304" pitchFamily="18" charset="0"/>
                <a:cs typeface="Times New Roman" panose="02020603050405020304" pitchFamily="18" charset="0"/>
              </a:rPr>
              <a:t>of 14 ministries, two state </a:t>
            </a:r>
            <a:r>
              <a:rPr lang="en-US" sz="2400" b="1" kern="0" dirty="0" smtClean="0">
                <a:solidFill>
                  <a:schemeClr val="accent1">
                    <a:lumMod val="50000"/>
                  </a:schemeClr>
                </a:solidFill>
                <a:latin typeface="+mj-lt"/>
                <a:ea typeface="Times New Roman" panose="02020603050405020304" pitchFamily="18" charset="0"/>
                <a:cs typeface="Times New Roman" panose="02020603050405020304" pitchFamily="18" charset="0"/>
              </a:rPr>
              <a:t>agencies and chaired </a:t>
            </a:r>
            <a:r>
              <a:rPr lang="en-US" sz="2400" b="1" kern="0" dirty="0">
                <a:solidFill>
                  <a:schemeClr val="accent1">
                    <a:lumMod val="50000"/>
                  </a:schemeClr>
                </a:solidFill>
                <a:latin typeface="+mj-lt"/>
                <a:ea typeface="Times New Roman" panose="02020603050405020304" pitchFamily="18" charset="0"/>
                <a:cs typeface="Times New Roman" panose="02020603050405020304" pitchFamily="18" charset="0"/>
              </a:rPr>
              <a:t>by the Minister of Nature </a:t>
            </a:r>
            <a:r>
              <a:rPr lang="en-US" sz="2400" b="1" kern="0" dirty="0" smtClean="0">
                <a:solidFill>
                  <a:schemeClr val="accent1">
                    <a:lumMod val="50000"/>
                  </a:schemeClr>
                </a:solidFill>
                <a:latin typeface="+mj-lt"/>
                <a:ea typeface="Times New Roman" panose="02020603050405020304" pitchFamily="18" charset="0"/>
                <a:cs typeface="Times New Roman" panose="02020603050405020304" pitchFamily="18" charset="0"/>
              </a:rPr>
              <a:t>Protection is main body for inter-sectoral coordination of implementation of UNFCCC in Armenia</a:t>
            </a:r>
          </a:p>
          <a:p>
            <a:r>
              <a:rPr lang="en-GB" sz="2400" dirty="0">
                <a:solidFill>
                  <a:schemeClr val="accent1">
                    <a:lumMod val="50000"/>
                  </a:schemeClr>
                </a:solidFill>
                <a:latin typeface="+mj-lt"/>
              </a:rPr>
              <a:t>The obligations of the Council in particular </a:t>
            </a:r>
            <a:r>
              <a:rPr lang="en-GB" sz="2400" dirty="0" smtClean="0">
                <a:solidFill>
                  <a:schemeClr val="accent1">
                    <a:lumMod val="50000"/>
                  </a:schemeClr>
                </a:solidFill>
                <a:latin typeface="+mj-lt"/>
              </a:rPr>
              <a:t>include coordination of: </a:t>
            </a:r>
            <a:endParaRPr lang="ru-RU" sz="2400" dirty="0">
              <a:solidFill>
                <a:schemeClr val="accent1">
                  <a:lumMod val="50000"/>
                </a:schemeClr>
              </a:solidFill>
              <a:latin typeface="+mj-lt"/>
            </a:endParaRPr>
          </a:p>
          <a:p>
            <a:pPr marL="342900" lvl="0" indent="-342900">
              <a:buFont typeface="Arial" panose="020B0604020202020204" pitchFamily="34" charset="0"/>
              <a:buChar char="•"/>
            </a:pPr>
            <a:r>
              <a:rPr lang="en-GB" sz="2400" dirty="0" smtClean="0">
                <a:solidFill>
                  <a:schemeClr val="accent1">
                    <a:lumMod val="50000"/>
                  </a:schemeClr>
                </a:solidFill>
                <a:latin typeface="+mj-lt"/>
              </a:rPr>
              <a:t>activities </a:t>
            </a:r>
            <a:r>
              <a:rPr lang="en-GB" sz="2400" dirty="0">
                <a:solidFill>
                  <a:schemeClr val="accent1">
                    <a:lumMod val="50000"/>
                  </a:schemeClr>
                </a:solidFill>
                <a:latin typeface="+mj-lt"/>
              </a:rPr>
              <a:t>aimed at the fulfilment of obligations under </a:t>
            </a:r>
            <a:r>
              <a:rPr lang="en-GB" sz="2400" dirty="0" smtClean="0">
                <a:solidFill>
                  <a:schemeClr val="accent1">
                    <a:lumMod val="50000"/>
                  </a:schemeClr>
                </a:solidFill>
                <a:latin typeface="+mj-lt"/>
              </a:rPr>
              <a:t>Convention </a:t>
            </a:r>
            <a:r>
              <a:rPr lang="en-GB" sz="2400" dirty="0">
                <a:solidFill>
                  <a:schemeClr val="accent1">
                    <a:lumMod val="50000"/>
                  </a:schemeClr>
                </a:solidFill>
                <a:latin typeface="+mj-lt"/>
              </a:rPr>
              <a:t>and evaluation of </a:t>
            </a:r>
            <a:r>
              <a:rPr lang="en-GB" sz="2400" dirty="0" smtClean="0">
                <a:solidFill>
                  <a:schemeClr val="accent1">
                    <a:lumMod val="50000"/>
                  </a:schemeClr>
                </a:solidFill>
                <a:latin typeface="+mj-lt"/>
              </a:rPr>
              <a:t>implementation;</a:t>
            </a:r>
            <a:endParaRPr lang="en-US" sz="2400" dirty="0">
              <a:solidFill>
                <a:schemeClr val="accent1">
                  <a:lumMod val="50000"/>
                </a:schemeClr>
              </a:solidFill>
              <a:latin typeface="+mj-lt"/>
            </a:endParaRPr>
          </a:p>
          <a:p>
            <a:pPr marL="342900" indent="-342900">
              <a:buFont typeface="Arial" panose="020B0604020202020204" pitchFamily="34" charset="0"/>
              <a:buChar char="•"/>
            </a:pPr>
            <a:r>
              <a:rPr lang="en-GB" sz="2400" dirty="0">
                <a:solidFill>
                  <a:schemeClr val="accent1">
                    <a:lumMod val="50000"/>
                  </a:schemeClr>
                </a:solidFill>
                <a:latin typeface="+mj-lt"/>
              </a:rPr>
              <a:t>preparation and </a:t>
            </a:r>
            <a:r>
              <a:rPr lang="en-GB" sz="2400" dirty="0" smtClean="0">
                <a:solidFill>
                  <a:schemeClr val="accent1">
                    <a:lumMod val="50000"/>
                  </a:schemeClr>
                </a:solidFill>
                <a:latin typeface="+mj-lt"/>
              </a:rPr>
              <a:t>verification of National </a:t>
            </a:r>
            <a:r>
              <a:rPr lang="en-GB" sz="2400" dirty="0">
                <a:solidFill>
                  <a:schemeClr val="accent1">
                    <a:lumMod val="50000"/>
                  </a:schemeClr>
                </a:solidFill>
                <a:latin typeface="+mj-lt"/>
              </a:rPr>
              <a:t>Communications and Biennial </a:t>
            </a:r>
            <a:r>
              <a:rPr lang="en-GB" sz="2400" dirty="0" smtClean="0">
                <a:solidFill>
                  <a:schemeClr val="accent1">
                    <a:lumMod val="50000"/>
                  </a:schemeClr>
                </a:solidFill>
                <a:latin typeface="+mj-lt"/>
              </a:rPr>
              <a:t>Reports.</a:t>
            </a:r>
          </a:p>
          <a:p>
            <a:pPr marL="342900" indent="-342900">
              <a:buFont typeface="Arial" panose="020B0604020202020204" pitchFamily="34" charset="0"/>
              <a:buChar char="•"/>
            </a:pPr>
            <a:endParaRPr lang="en-GB" sz="2400" b="1" kern="0" dirty="0">
              <a:solidFill>
                <a:schemeClr val="accent1">
                  <a:lumMod val="50000"/>
                </a:schemeClr>
              </a:solidFill>
              <a:latin typeface="+mj-lt"/>
              <a:ea typeface="Times New Roman" panose="02020603050405020304" pitchFamily="18" charset="0"/>
              <a:cs typeface="Times New Roman" panose="02020603050405020304" pitchFamily="18" charset="0"/>
            </a:endParaRPr>
          </a:p>
          <a:p>
            <a:r>
              <a:rPr lang="en-US" sz="2400" b="1" kern="0" dirty="0" smtClean="0">
                <a:solidFill>
                  <a:schemeClr val="accent1">
                    <a:lumMod val="50000"/>
                  </a:schemeClr>
                </a:solidFill>
                <a:latin typeface="+mj-lt"/>
                <a:ea typeface="Times New Roman" panose="02020603050405020304" pitchFamily="18" charset="0"/>
                <a:cs typeface="Times New Roman" panose="02020603050405020304" pitchFamily="18" charset="0"/>
              </a:rPr>
              <a:t> For each 5 year period the priority measures for implementation of Convention are identified and approved by the Government Decree, the latest approved By Decree #49 for 2016-2020 period</a:t>
            </a:r>
            <a:endParaRPr lang="ru-RU" sz="2400" b="1" kern="0" dirty="0" smtClean="0">
              <a:solidFill>
                <a:schemeClr val="accent1">
                  <a:lumMod val="50000"/>
                </a:schemeClr>
              </a:solidFill>
              <a:effectLst/>
              <a:latin typeface="+mj-lt"/>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endParaRPr lang="ru-RU" sz="2400" dirty="0">
              <a:solidFill>
                <a:schemeClr val="accent1">
                  <a:lumMod val="50000"/>
                </a:schemeClr>
              </a:solidFill>
              <a:latin typeface="+mj-lt"/>
            </a:endParaRPr>
          </a:p>
        </p:txBody>
      </p:sp>
    </p:spTree>
    <p:extLst>
      <p:ext uri="{BB962C8B-B14F-4D97-AF65-F5344CB8AC3E}">
        <p14:creationId xmlns:p14="http://schemas.microsoft.com/office/powerpoint/2010/main" val="7448358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96448" cy="1325563"/>
          </a:xfrm>
        </p:spPr>
        <p:txBody>
          <a:bodyPr>
            <a:normAutofit/>
          </a:bodyPr>
          <a:lstStyle/>
          <a:p>
            <a:r>
              <a:rPr lang="en-US" sz="3600" b="1" dirty="0" smtClean="0">
                <a:solidFill>
                  <a:schemeClr val="accent1">
                    <a:lumMod val="50000"/>
                  </a:schemeClr>
                </a:solidFill>
                <a:latin typeface="+mn-lt"/>
              </a:rPr>
              <a:t>Agriculture sector contribution to GHG emissions, 2014</a:t>
            </a:r>
            <a:endParaRPr lang="en-US" sz="3600" b="1" dirty="0">
              <a:solidFill>
                <a:schemeClr val="accent1">
                  <a:lumMod val="50000"/>
                </a:schemeClr>
              </a:solidFill>
              <a:latin typeface="+mn-lt"/>
            </a:endParaRPr>
          </a:p>
        </p:txBody>
      </p:sp>
      <p:sp>
        <p:nvSpPr>
          <p:cNvPr id="3" name="Rectangle 2"/>
          <p:cNvSpPr/>
          <p:nvPr/>
        </p:nvSpPr>
        <p:spPr>
          <a:xfrm>
            <a:off x="533400" y="1619458"/>
            <a:ext cx="10515600" cy="4555093"/>
          </a:xfrm>
          <a:prstGeom prst="rect">
            <a:avLst/>
          </a:prstGeom>
        </p:spPr>
        <p:txBody>
          <a:bodyPr wrap="square">
            <a:spAutoFit/>
          </a:bodyPr>
          <a:lstStyle/>
          <a:p>
            <a:pPr algn="just">
              <a:spcBef>
                <a:spcPts val="600"/>
              </a:spcBef>
              <a:spcAft>
                <a:spcPts val="400"/>
              </a:spcAft>
              <a:tabLst>
                <a:tab pos="6210935" algn="l"/>
              </a:tabLst>
            </a:pPr>
            <a:r>
              <a:rPr lang="en-US" sz="2400" b="1" dirty="0" smtClean="0">
                <a:solidFill>
                  <a:schemeClr val="accent1">
                    <a:lumMod val="50000"/>
                  </a:schemeClr>
                </a:solidFill>
                <a:effectLst/>
                <a:latin typeface="+mj-lt"/>
              </a:rPr>
              <a:t>Agriculture sector accounted for 19.56%  of Armenia’s total greenhouse gas emissions in 2014. </a:t>
            </a:r>
          </a:p>
          <a:p>
            <a:pPr algn="just">
              <a:spcBef>
                <a:spcPts val="600"/>
              </a:spcBef>
              <a:spcAft>
                <a:spcPts val="400"/>
              </a:spcAft>
              <a:tabLst>
                <a:tab pos="6210935" algn="l"/>
              </a:tabLst>
            </a:pPr>
            <a:r>
              <a:rPr lang="en-US" sz="2400" b="1" dirty="0" smtClean="0">
                <a:solidFill>
                  <a:schemeClr val="accent1">
                    <a:lumMod val="50000"/>
                  </a:schemeClr>
                </a:solidFill>
                <a:latin typeface="+mj-lt"/>
              </a:rPr>
              <a:t>Share of emissions sources  in Agriculture sector:</a:t>
            </a:r>
            <a:endParaRPr lang="en-US" sz="2400" b="1" dirty="0" smtClean="0">
              <a:solidFill>
                <a:schemeClr val="accent1">
                  <a:lumMod val="50000"/>
                </a:schemeClr>
              </a:solidFill>
              <a:effectLst/>
              <a:latin typeface="+mj-lt"/>
            </a:endParaRPr>
          </a:p>
          <a:p>
            <a:pPr marL="714375" indent="-266700" algn="just">
              <a:spcBef>
                <a:spcPts val="600"/>
              </a:spcBef>
              <a:spcAft>
                <a:spcPts val="400"/>
              </a:spcAft>
              <a:buFontTx/>
              <a:buChar char="-"/>
              <a:tabLst>
                <a:tab pos="6210935" algn="l"/>
              </a:tabLst>
            </a:pPr>
            <a:r>
              <a:rPr lang="en-US" sz="2400" b="1" dirty="0" smtClean="0">
                <a:solidFill>
                  <a:schemeClr val="accent1">
                    <a:lumMod val="50000"/>
                  </a:schemeClr>
                </a:solidFill>
                <a:effectLst/>
                <a:latin typeface="+mj-lt"/>
              </a:rPr>
              <a:t>59% - enteric fermentation</a:t>
            </a:r>
          </a:p>
          <a:p>
            <a:pPr marL="714375" indent="-266700" algn="just">
              <a:spcBef>
                <a:spcPts val="600"/>
              </a:spcBef>
              <a:spcAft>
                <a:spcPts val="400"/>
              </a:spcAft>
              <a:buFontTx/>
              <a:buChar char="-"/>
              <a:tabLst>
                <a:tab pos="6210935" algn="l"/>
              </a:tabLst>
            </a:pPr>
            <a:r>
              <a:rPr lang="en-US" sz="2400" b="1" dirty="0" smtClean="0">
                <a:solidFill>
                  <a:schemeClr val="accent1">
                    <a:lumMod val="50000"/>
                  </a:schemeClr>
                </a:solidFill>
                <a:effectLst/>
                <a:latin typeface="+mj-lt"/>
              </a:rPr>
              <a:t>12%  </a:t>
            </a:r>
            <a:r>
              <a:rPr lang="en-US" sz="2400" b="1" dirty="0" smtClean="0">
                <a:solidFill>
                  <a:schemeClr val="accent1">
                    <a:lumMod val="50000"/>
                  </a:schemeClr>
                </a:solidFill>
                <a:latin typeface="+mj-lt"/>
              </a:rPr>
              <a:t>- </a:t>
            </a:r>
            <a:r>
              <a:rPr lang="en-US" sz="2400" b="1" dirty="0" smtClean="0">
                <a:solidFill>
                  <a:schemeClr val="accent1">
                    <a:lumMod val="50000"/>
                  </a:schemeClr>
                </a:solidFill>
                <a:effectLst/>
                <a:latin typeface="+mj-lt"/>
              </a:rPr>
              <a:t>manure management </a:t>
            </a:r>
          </a:p>
          <a:p>
            <a:pPr marL="714375" indent="-266700" algn="just">
              <a:spcBef>
                <a:spcPts val="600"/>
              </a:spcBef>
              <a:spcAft>
                <a:spcPts val="400"/>
              </a:spcAft>
              <a:buFontTx/>
              <a:buChar char="-"/>
              <a:tabLst>
                <a:tab pos="6210935" algn="l"/>
              </a:tabLst>
            </a:pPr>
            <a:r>
              <a:rPr lang="en-US" sz="2400" b="1" dirty="0" smtClean="0">
                <a:solidFill>
                  <a:schemeClr val="accent1">
                    <a:lumMod val="50000"/>
                  </a:schemeClr>
                </a:solidFill>
                <a:effectLst/>
                <a:latin typeface="+mj-lt"/>
              </a:rPr>
              <a:t>29 %  - managed lands.</a:t>
            </a:r>
          </a:p>
          <a:p>
            <a:pPr marL="714375" indent="-266700" algn="just">
              <a:spcBef>
                <a:spcPts val="600"/>
              </a:spcBef>
              <a:spcAft>
                <a:spcPts val="400"/>
              </a:spcAft>
              <a:buFontTx/>
              <a:buChar char="-"/>
              <a:tabLst>
                <a:tab pos="6210935" algn="l"/>
              </a:tabLst>
            </a:pPr>
            <a:r>
              <a:rPr lang="en-US" sz="2400" b="1" dirty="0" smtClean="0">
                <a:solidFill>
                  <a:schemeClr val="accent1">
                    <a:lumMod val="50000"/>
                  </a:schemeClr>
                </a:solidFill>
                <a:effectLst/>
                <a:latin typeface="+mj-lt"/>
              </a:rPr>
              <a:t> The share of emissions from the biomass burning and from urea application is negligible.</a:t>
            </a:r>
          </a:p>
          <a:p>
            <a:pPr algn="just">
              <a:spcBef>
                <a:spcPts val="600"/>
              </a:spcBef>
              <a:spcAft>
                <a:spcPts val="600"/>
              </a:spcAft>
              <a:tabLst>
                <a:tab pos="6210935" algn="l"/>
              </a:tabLst>
            </a:pPr>
            <a:r>
              <a:rPr lang="en-US" sz="2400" b="1" dirty="0" smtClean="0">
                <a:solidFill>
                  <a:schemeClr val="accent1">
                    <a:lumMod val="50000"/>
                  </a:schemeClr>
                </a:solidFill>
                <a:effectLst/>
                <a:latin typeface="+mj-lt"/>
                <a:ea typeface="Times New Roman" panose="02020603050405020304" pitchFamily="18" charset="0"/>
                <a:cs typeface="Times New Roman" panose="02020603050405020304" pitchFamily="18" charset="0"/>
              </a:rPr>
              <a:t>Emissions in the Agriculture sub-sector decreased by 2.79 per cent during 1990–2014</a:t>
            </a:r>
            <a:r>
              <a:rPr lang="en-US" sz="2400" dirty="0" smtClean="0">
                <a:solidFill>
                  <a:schemeClr val="accent1">
                    <a:lumMod val="50000"/>
                  </a:schemeClr>
                </a:solidFill>
                <a:effectLst/>
                <a:latin typeface="+mj-lt"/>
                <a:ea typeface="Times New Roman" panose="02020603050405020304" pitchFamily="18" charset="0"/>
                <a:cs typeface="Times New Roman" panose="02020603050405020304" pitchFamily="18" charset="0"/>
              </a:rPr>
              <a:t>. </a:t>
            </a:r>
            <a:endParaRPr lang="en-US" sz="2400"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56257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noAutofit/>
          </a:bodyPr>
          <a:lstStyle/>
          <a:p>
            <a:r>
              <a:rPr lang="en-US" sz="3600" b="1" dirty="0">
                <a:solidFill>
                  <a:schemeClr val="accent1">
                    <a:lumMod val="75000"/>
                  </a:schemeClr>
                </a:solidFill>
                <a:latin typeface="+mn-lt"/>
              </a:rPr>
              <a:t>Most vulnerable sectors to climate change, for priority adaptation </a:t>
            </a:r>
            <a:r>
              <a:rPr lang="en-US" sz="3600" b="1" dirty="0" smtClean="0">
                <a:solidFill>
                  <a:schemeClr val="accent1">
                    <a:lumMod val="75000"/>
                  </a:schemeClr>
                </a:solidFill>
                <a:latin typeface="+mn-lt"/>
              </a:rPr>
              <a:t>activities according to Armenia’s NDC</a:t>
            </a:r>
            <a:r>
              <a:rPr lang="en-US" sz="3600" b="1" dirty="0">
                <a:solidFill>
                  <a:schemeClr val="accent1">
                    <a:lumMod val="75000"/>
                  </a:schemeClr>
                </a:solidFill>
                <a:latin typeface="+mn-lt"/>
              </a:rPr>
              <a:t>, </a:t>
            </a:r>
            <a:r>
              <a:rPr lang="en-US" sz="3600" b="1" dirty="0" smtClean="0">
                <a:solidFill>
                  <a:schemeClr val="accent1">
                    <a:lumMod val="75000"/>
                  </a:schemeClr>
                </a:solidFill>
                <a:latin typeface="+mn-lt"/>
              </a:rPr>
              <a:t>2015</a:t>
            </a:r>
            <a:endParaRPr lang="en-GB" sz="3600" b="1" dirty="0">
              <a:solidFill>
                <a:schemeClr val="accent1">
                  <a:lumMod val="75000"/>
                </a:schemeClr>
              </a:solidFill>
              <a:latin typeface="+mn-lt"/>
            </a:endParaRPr>
          </a:p>
        </p:txBody>
      </p:sp>
      <p:sp>
        <p:nvSpPr>
          <p:cNvPr id="3" name="Content Placeholder 2"/>
          <p:cNvSpPr>
            <a:spLocks noGrp="1"/>
          </p:cNvSpPr>
          <p:nvPr>
            <p:ph idx="1"/>
          </p:nvPr>
        </p:nvSpPr>
        <p:spPr>
          <a:xfrm>
            <a:off x="609600" y="1752600"/>
            <a:ext cx="10972800" cy="4525963"/>
          </a:xfrm>
        </p:spPr>
        <p:txBody>
          <a:bodyPr>
            <a:normAutofit/>
          </a:bodyPr>
          <a:lstStyle/>
          <a:p>
            <a:r>
              <a:rPr lang="en-US" sz="2800" dirty="0">
                <a:solidFill>
                  <a:schemeClr val="accent1">
                    <a:lumMod val="75000"/>
                  </a:schemeClr>
                </a:solidFill>
              </a:rPr>
              <a:t>Natural ecosystems (aquatic and terrestrial, including forest ecosystems, biodiversity and land cover)</a:t>
            </a:r>
          </a:p>
          <a:p>
            <a:r>
              <a:rPr lang="en-US" sz="2800" dirty="0">
                <a:solidFill>
                  <a:schemeClr val="accent1">
                    <a:lumMod val="75000"/>
                  </a:schemeClr>
                </a:solidFill>
              </a:rPr>
              <a:t>Human health</a:t>
            </a:r>
          </a:p>
          <a:p>
            <a:r>
              <a:rPr lang="en-US" sz="2800" dirty="0">
                <a:solidFill>
                  <a:schemeClr val="accent1">
                    <a:lumMod val="75000"/>
                  </a:schemeClr>
                </a:solidFill>
              </a:rPr>
              <a:t>Water resource management</a:t>
            </a:r>
          </a:p>
          <a:p>
            <a:r>
              <a:rPr lang="en-US" sz="2800" dirty="0">
                <a:solidFill>
                  <a:schemeClr val="accent1">
                    <a:lumMod val="75000"/>
                  </a:schemeClr>
                </a:solidFill>
              </a:rPr>
              <a:t>Agriculture, including fishery and forests</a:t>
            </a:r>
          </a:p>
          <a:p>
            <a:r>
              <a:rPr lang="en-US" sz="2800" dirty="0">
                <a:solidFill>
                  <a:schemeClr val="accent1">
                    <a:lumMod val="75000"/>
                  </a:schemeClr>
                </a:solidFill>
              </a:rPr>
              <a:t>Energy</a:t>
            </a:r>
          </a:p>
          <a:p>
            <a:r>
              <a:rPr lang="en-US" sz="2800" dirty="0">
                <a:solidFill>
                  <a:schemeClr val="accent1">
                    <a:lumMod val="75000"/>
                  </a:schemeClr>
                </a:solidFill>
              </a:rPr>
              <a:t>Human settlements and infrastructures</a:t>
            </a:r>
          </a:p>
          <a:p>
            <a:r>
              <a:rPr lang="en-US" sz="2800" dirty="0">
                <a:solidFill>
                  <a:schemeClr val="accent1">
                    <a:lumMod val="75000"/>
                  </a:schemeClr>
                </a:solidFill>
              </a:rPr>
              <a:t>Tourism</a:t>
            </a:r>
          </a:p>
        </p:txBody>
      </p:sp>
    </p:spTree>
    <p:extLst>
      <p:ext uri="{BB962C8B-B14F-4D97-AF65-F5344CB8AC3E}">
        <p14:creationId xmlns:p14="http://schemas.microsoft.com/office/powerpoint/2010/main" val="664764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91465"/>
            <a:ext cx="10972800" cy="1143000"/>
          </a:xfrm>
        </p:spPr>
        <p:txBody>
          <a:bodyPr>
            <a:noAutofit/>
          </a:bodyPr>
          <a:lstStyle/>
          <a:p>
            <a:r>
              <a:rPr lang="en-US" sz="3600" b="1" dirty="0">
                <a:solidFill>
                  <a:schemeClr val="accent1">
                    <a:lumMod val="75000"/>
                  </a:schemeClr>
                </a:solidFill>
                <a:latin typeface="+mn-lt"/>
              </a:rPr>
              <a:t>National </a:t>
            </a:r>
            <a:r>
              <a:rPr lang="en-US" sz="3600" b="1" dirty="0" smtClean="0">
                <a:solidFill>
                  <a:schemeClr val="accent1">
                    <a:lumMod val="75000"/>
                  </a:schemeClr>
                </a:solidFill>
                <a:latin typeface="+mn-lt"/>
              </a:rPr>
              <a:t> strategic documents and </a:t>
            </a:r>
            <a:r>
              <a:rPr lang="en-US" sz="3600" b="1" dirty="0">
                <a:solidFill>
                  <a:schemeClr val="accent1">
                    <a:lumMod val="75000"/>
                  </a:schemeClr>
                </a:solidFill>
                <a:latin typeface="+mn-lt"/>
              </a:rPr>
              <a:t>c</a:t>
            </a:r>
            <a:r>
              <a:rPr lang="en-US" sz="3600" b="1" dirty="0" smtClean="0">
                <a:solidFill>
                  <a:schemeClr val="accent1">
                    <a:lumMod val="75000"/>
                  </a:schemeClr>
                </a:solidFill>
                <a:latin typeface="+mn-lt"/>
              </a:rPr>
              <a:t>limate change adaptation</a:t>
            </a:r>
            <a:endParaRPr lang="en-GB" sz="3600" b="1" dirty="0">
              <a:solidFill>
                <a:schemeClr val="accent1">
                  <a:lumMod val="75000"/>
                </a:schemeClr>
              </a:solidFill>
              <a:latin typeface="+mn-lt"/>
            </a:endParaRPr>
          </a:p>
        </p:txBody>
      </p:sp>
      <p:sp>
        <p:nvSpPr>
          <p:cNvPr id="3" name="Content Placeholder 2"/>
          <p:cNvSpPr>
            <a:spLocks noGrp="1"/>
          </p:cNvSpPr>
          <p:nvPr>
            <p:ph idx="1"/>
          </p:nvPr>
        </p:nvSpPr>
        <p:spPr>
          <a:xfrm>
            <a:off x="762000" y="1860330"/>
            <a:ext cx="10515600" cy="3778469"/>
          </a:xfrm>
        </p:spPr>
        <p:txBody>
          <a:bodyPr>
            <a:normAutofit lnSpcReduction="10000"/>
          </a:bodyPr>
          <a:lstStyle/>
          <a:p>
            <a:r>
              <a:rPr lang="en-GB" sz="2400" b="1" i="1" dirty="0">
                <a:solidFill>
                  <a:schemeClr val="accent1">
                    <a:lumMod val="75000"/>
                  </a:schemeClr>
                </a:solidFill>
                <a:latin typeface="+mj-lt"/>
              </a:rPr>
              <a:t>Strategic Program of Prospective Development 2014-2025</a:t>
            </a:r>
            <a:r>
              <a:rPr lang="en-GB" sz="2400" b="1" dirty="0">
                <a:solidFill>
                  <a:schemeClr val="accent1">
                    <a:lumMod val="75000"/>
                  </a:schemeClr>
                </a:solidFill>
                <a:latin typeface="+mj-lt"/>
              </a:rPr>
              <a:t>, </a:t>
            </a:r>
            <a:r>
              <a:rPr lang="en-GB" sz="2400" dirty="0">
                <a:solidFill>
                  <a:schemeClr val="accent1">
                    <a:lumMod val="75000"/>
                  </a:schemeClr>
                </a:solidFill>
                <a:latin typeface="+mj-lt"/>
              </a:rPr>
              <a:t>the main overarching development strategy of the country, mentions the need for addressing climate change in order to improve rates of economic </a:t>
            </a:r>
            <a:r>
              <a:rPr lang="en-GB" sz="2400" dirty="0" smtClean="0">
                <a:solidFill>
                  <a:schemeClr val="accent1">
                    <a:lumMod val="75000"/>
                  </a:schemeClr>
                </a:solidFill>
                <a:latin typeface="+mj-lt"/>
              </a:rPr>
              <a:t>growth</a:t>
            </a:r>
          </a:p>
          <a:p>
            <a:pPr marL="0" indent="0">
              <a:buNone/>
            </a:pPr>
            <a:endParaRPr lang="en-US" sz="2400" dirty="0">
              <a:solidFill>
                <a:schemeClr val="accent1">
                  <a:lumMod val="75000"/>
                </a:schemeClr>
              </a:solidFill>
              <a:latin typeface="+mj-lt"/>
            </a:endParaRPr>
          </a:p>
          <a:p>
            <a:r>
              <a:rPr lang="en-GB" sz="2400" b="1" i="1" dirty="0" smtClean="0">
                <a:solidFill>
                  <a:schemeClr val="accent1">
                    <a:lumMod val="75000"/>
                  </a:schemeClr>
                </a:solidFill>
                <a:latin typeface="+mj-lt"/>
              </a:rPr>
              <a:t>Agriculture Sector</a:t>
            </a:r>
            <a:r>
              <a:rPr lang="hy-AM" sz="2400" b="1" i="1" smtClean="0">
                <a:solidFill>
                  <a:schemeClr val="accent1">
                    <a:lumMod val="75000"/>
                  </a:schemeClr>
                </a:solidFill>
                <a:latin typeface="+mj-lt"/>
              </a:rPr>
              <a:t> </a:t>
            </a:r>
            <a:r>
              <a:rPr lang="en-US" sz="2400" b="1" i="1" dirty="0" smtClean="0">
                <a:solidFill>
                  <a:schemeClr val="accent1">
                    <a:lumMod val="75000"/>
                  </a:schemeClr>
                </a:solidFill>
                <a:latin typeface="+mj-lt"/>
              </a:rPr>
              <a:t>Sustainable </a:t>
            </a:r>
            <a:r>
              <a:rPr lang="en-GB" sz="2400" b="1" i="1" dirty="0" smtClean="0">
                <a:solidFill>
                  <a:schemeClr val="accent1">
                    <a:lumMod val="75000"/>
                  </a:schemeClr>
                </a:solidFill>
                <a:latin typeface="+mj-lt"/>
              </a:rPr>
              <a:t> </a:t>
            </a:r>
            <a:r>
              <a:rPr lang="en-GB" sz="2400" b="1" i="1" dirty="0">
                <a:solidFill>
                  <a:schemeClr val="accent1">
                    <a:lumMod val="75000"/>
                  </a:schemeClr>
                </a:solidFill>
                <a:latin typeface="+mj-lt"/>
              </a:rPr>
              <a:t>D</a:t>
            </a:r>
            <a:r>
              <a:rPr lang="en-GB" sz="2400" b="1" i="1" dirty="0" smtClean="0">
                <a:solidFill>
                  <a:schemeClr val="accent1">
                    <a:lumMod val="75000"/>
                  </a:schemeClr>
                </a:solidFill>
                <a:latin typeface="+mj-lt"/>
              </a:rPr>
              <a:t>evelopment Strategy (2010-2020) </a:t>
            </a:r>
          </a:p>
          <a:p>
            <a:endParaRPr lang="en-GB" sz="2400" b="1" i="1" dirty="0">
              <a:solidFill>
                <a:schemeClr val="accent1">
                  <a:lumMod val="75000"/>
                </a:schemeClr>
              </a:solidFill>
              <a:latin typeface="+mj-lt"/>
            </a:endParaRPr>
          </a:p>
          <a:p>
            <a:r>
              <a:rPr lang="en-GB" sz="2400" b="1" i="1" dirty="0" smtClean="0">
                <a:solidFill>
                  <a:schemeClr val="accent1">
                    <a:lumMod val="75000"/>
                  </a:schemeClr>
                </a:solidFill>
                <a:latin typeface="+mj-lt"/>
              </a:rPr>
              <a:t>National Security Strategy (2013) AND  </a:t>
            </a:r>
            <a:r>
              <a:rPr lang="en-GB" sz="2400" b="1" i="1" dirty="0">
                <a:solidFill>
                  <a:schemeClr val="accent1">
                    <a:lumMod val="75000"/>
                  </a:schemeClr>
                </a:solidFill>
                <a:latin typeface="+mj-lt"/>
              </a:rPr>
              <a:t>National Strategy on Disaster Risk Management (2017</a:t>
            </a:r>
            <a:r>
              <a:rPr lang="en-GB" sz="2400" i="1" dirty="0">
                <a:solidFill>
                  <a:schemeClr val="accent1">
                    <a:lumMod val="75000"/>
                  </a:schemeClr>
                </a:solidFill>
                <a:latin typeface="+mj-lt"/>
              </a:rPr>
              <a:t>) </a:t>
            </a:r>
            <a:r>
              <a:rPr lang="en-GB" sz="2400" dirty="0">
                <a:solidFill>
                  <a:schemeClr val="accent1">
                    <a:lumMod val="75000"/>
                  </a:schemeClr>
                </a:solidFill>
                <a:latin typeface="+mj-lt"/>
              </a:rPr>
              <a:t>integrates climate change  related risk </a:t>
            </a:r>
            <a:r>
              <a:rPr lang="en-GB" sz="2400" dirty="0" smtClean="0">
                <a:solidFill>
                  <a:schemeClr val="accent1">
                    <a:lumMod val="75000"/>
                  </a:schemeClr>
                </a:solidFill>
                <a:latin typeface="+mj-lt"/>
              </a:rPr>
              <a:t>management including food security</a:t>
            </a:r>
            <a:endParaRPr lang="hy-AM" sz="2400">
              <a:solidFill>
                <a:schemeClr val="accent1">
                  <a:lumMod val="75000"/>
                </a:schemeClr>
              </a:solidFill>
              <a:latin typeface="+mj-lt"/>
            </a:endParaRPr>
          </a:p>
          <a:p>
            <a:endParaRPr lang="en-US" sz="2400" dirty="0">
              <a:solidFill>
                <a:schemeClr val="accent1">
                  <a:lumMod val="75000"/>
                </a:schemeClr>
              </a:solidFill>
            </a:endParaRPr>
          </a:p>
        </p:txBody>
      </p:sp>
    </p:spTree>
    <p:extLst>
      <p:ext uri="{BB962C8B-B14F-4D97-AF65-F5344CB8AC3E}">
        <p14:creationId xmlns:p14="http://schemas.microsoft.com/office/powerpoint/2010/main" val="1483507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380" y="239001"/>
            <a:ext cx="10515600" cy="1325563"/>
          </a:xfrm>
        </p:spPr>
        <p:txBody>
          <a:bodyPr>
            <a:normAutofit/>
          </a:bodyPr>
          <a:lstStyle/>
          <a:p>
            <a:r>
              <a:rPr lang="en-US" sz="3200" b="1" dirty="0">
                <a:solidFill>
                  <a:schemeClr val="accent1">
                    <a:lumMod val="75000"/>
                  </a:schemeClr>
                </a:solidFill>
                <a:latin typeface="+mn-lt"/>
              </a:rPr>
              <a:t>Annual average annual air temperature deviations in the territory of Armenia from average of </a:t>
            </a:r>
            <a:r>
              <a:rPr lang="en-US" sz="3200" b="1" dirty="0" smtClean="0">
                <a:solidFill>
                  <a:schemeClr val="accent1">
                    <a:lumMod val="75000"/>
                  </a:schemeClr>
                </a:solidFill>
                <a:latin typeface="+mn-lt"/>
              </a:rPr>
              <a:t>1961-1990 </a:t>
            </a:r>
            <a:endParaRPr lang="ru-RU" sz="3200" b="1" dirty="0">
              <a:solidFill>
                <a:schemeClr val="accent1">
                  <a:lumMod val="75000"/>
                </a:schemeClr>
              </a:solidFill>
              <a:latin typeface="+mn-lt"/>
            </a:endParaRPr>
          </a:p>
        </p:txBody>
      </p:sp>
      <p:pic>
        <p:nvPicPr>
          <p:cNvPr id="4" name="Рисунок 6"/>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81000" y="1417638"/>
            <a:ext cx="11582400" cy="4800600"/>
          </a:xfrm>
          <a:prstGeom prst="rect">
            <a:avLst/>
          </a:prstGeom>
          <a:noFill/>
          <a:ln w="6350">
            <a:solidFill>
              <a:srgbClr val="000000"/>
            </a:solidFill>
            <a:miter lim="800000"/>
            <a:headEnd/>
            <a:tailEnd/>
          </a:ln>
          <a:effectLst/>
        </p:spPr>
      </p:pic>
      <p:sp>
        <p:nvSpPr>
          <p:cNvPr id="5" name="Rectangle 4"/>
          <p:cNvSpPr/>
          <p:nvPr/>
        </p:nvSpPr>
        <p:spPr>
          <a:xfrm>
            <a:off x="381000" y="6241275"/>
            <a:ext cx="2932213" cy="369332"/>
          </a:xfrm>
          <a:prstGeom prst="rect">
            <a:avLst/>
          </a:prstGeom>
        </p:spPr>
        <p:txBody>
          <a:bodyPr wrap="none">
            <a:spAutoFit/>
          </a:bodyPr>
          <a:lstStyle/>
          <a:p>
            <a:r>
              <a:rPr lang="en-US" i="1" dirty="0"/>
              <a:t>Source: Hydromet  Service</a:t>
            </a:r>
            <a:endParaRPr lang="ru-RU" i="1" dirty="0"/>
          </a:p>
        </p:txBody>
      </p:sp>
      <p:sp>
        <p:nvSpPr>
          <p:cNvPr id="3" name="Oval 2"/>
          <p:cNvSpPr/>
          <p:nvPr/>
        </p:nvSpPr>
        <p:spPr>
          <a:xfrm>
            <a:off x="9601200" y="2133600"/>
            <a:ext cx="2590800" cy="304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019410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1">
                    <a:lumMod val="75000"/>
                  </a:schemeClr>
                </a:solidFill>
                <a:latin typeface="Calibri "/>
              </a:rPr>
              <a:t>Annual average </a:t>
            </a:r>
            <a:r>
              <a:rPr lang="en-US" sz="3200" b="1" dirty="0" smtClean="0">
                <a:solidFill>
                  <a:schemeClr val="accent1">
                    <a:lumMod val="75000"/>
                  </a:schemeClr>
                </a:solidFill>
                <a:latin typeface="Calibri "/>
              </a:rPr>
              <a:t>precipitation deviations </a:t>
            </a:r>
            <a:r>
              <a:rPr lang="en-US" sz="3200" b="1" dirty="0">
                <a:solidFill>
                  <a:schemeClr val="accent1">
                    <a:lumMod val="75000"/>
                  </a:schemeClr>
                </a:solidFill>
                <a:latin typeface="Calibri "/>
              </a:rPr>
              <a:t>in the territory of Armenia from average of 1961-1990 </a:t>
            </a:r>
            <a:endParaRPr lang="ru-RU" sz="3200" b="1" dirty="0">
              <a:latin typeface="Calibri "/>
            </a:endParaRPr>
          </a:p>
        </p:txBody>
      </p:sp>
      <p:pic>
        <p:nvPicPr>
          <p:cNvPr id="4" name="Рисунок 5"/>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208690" y="1879471"/>
            <a:ext cx="9982199" cy="4525962"/>
          </a:xfrm>
          <a:prstGeom prst="rect">
            <a:avLst/>
          </a:prstGeom>
          <a:noFill/>
          <a:ln w="6350">
            <a:solidFill>
              <a:srgbClr val="000000"/>
            </a:solidFill>
            <a:miter lim="800000"/>
            <a:headEnd/>
            <a:tailEnd/>
          </a:ln>
          <a:effectLst/>
        </p:spPr>
      </p:pic>
      <p:sp>
        <p:nvSpPr>
          <p:cNvPr id="5" name="Rectangle 4"/>
          <p:cNvSpPr/>
          <p:nvPr/>
        </p:nvSpPr>
        <p:spPr>
          <a:xfrm>
            <a:off x="1128823" y="6459243"/>
            <a:ext cx="2932213" cy="369332"/>
          </a:xfrm>
          <a:prstGeom prst="rect">
            <a:avLst/>
          </a:prstGeom>
        </p:spPr>
        <p:txBody>
          <a:bodyPr wrap="none">
            <a:spAutoFit/>
          </a:bodyPr>
          <a:lstStyle/>
          <a:p>
            <a:r>
              <a:rPr lang="en-US" i="1" dirty="0"/>
              <a:t>Source: Hydromet  Service</a:t>
            </a:r>
            <a:endParaRPr lang="ru-RU" i="1" dirty="0"/>
          </a:p>
        </p:txBody>
      </p:sp>
    </p:spTree>
    <p:extLst>
      <p:ext uri="{BB962C8B-B14F-4D97-AF65-F5344CB8AC3E}">
        <p14:creationId xmlns:p14="http://schemas.microsoft.com/office/powerpoint/2010/main" val="611620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972800" cy="1143000"/>
          </a:xfrm>
        </p:spPr>
        <p:txBody>
          <a:bodyPr>
            <a:normAutofit fontScale="90000"/>
          </a:bodyPr>
          <a:lstStyle/>
          <a:p>
            <a:r>
              <a:rPr lang="en-US" b="1" dirty="0" smtClean="0">
                <a:solidFill>
                  <a:schemeClr val="accent1">
                    <a:lumMod val="50000"/>
                  </a:schemeClr>
                </a:solidFill>
                <a:latin typeface="+mn-lt"/>
              </a:rPr>
              <a:t>The trends of atmosphere temperature (1929-2016) and </a:t>
            </a:r>
            <a:r>
              <a:rPr lang="en-US" b="1" dirty="0">
                <a:solidFill>
                  <a:schemeClr val="accent1">
                    <a:lumMod val="50000"/>
                  </a:schemeClr>
                </a:solidFill>
                <a:latin typeface="+mn-lt"/>
              </a:rPr>
              <a:t>p</a:t>
            </a:r>
            <a:r>
              <a:rPr lang="en-US" b="1" dirty="0" smtClean="0">
                <a:solidFill>
                  <a:schemeClr val="accent1">
                    <a:lumMod val="50000"/>
                  </a:schemeClr>
                </a:solidFill>
                <a:latin typeface="+mn-lt"/>
              </a:rPr>
              <a:t>recipitation (1935-2016) in Armenia</a:t>
            </a:r>
            <a:endParaRPr lang="ru-RU" b="1" dirty="0">
              <a:solidFill>
                <a:schemeClr val="accent1">
                  <a:lumMod val="50000"/>
                </a:schemeClr>
              </a:solidFill>
              <a:latin typeface="+mn-lt"/>
            </a:endParaRPr>
          </a:p>
        </p:txBody>
      </p:sp>
      <p:graphicFrame>
        <p:nvGraphicFramePr>
          <p:cNvPr id="4" name="Content Placeholder 3"/>
          <p:cNvGraphicFramePr>
            <a:graphicFrameLocks noGrp="1"/>
          </p:cNvGraphicFramePr>
          <p:nvPr>
            <p:ph idx="1"/>
            <p:extLst/>
          </p:nvPr>
        </p:nvGraphicFramePr>
        <p:xfrm>
          <a:off x="609600" y="1905000"/>
          <a:ext cx="10972800" cy="4539337"/>
        </p:xfrm>
        <a:graphic>
          <a:graphicData uri="http://schemas.openxmlformats.org/drawingml/2006/table">
            <a:tbl>
              <a:tblPr firstRow="1" firstCol="1" lastRow="1" lastCol="1" bandRow="1" bandCol="1">
                <a:tableStyleId>{5C22544A-7EE6-4342-B048-85BDC9FD1C3A}</a:tableStyleId>
              </a:tblPr>
              <a:tblGrid>
                <a:gridCol w="2209800"/>
                <a:gridCol w="2652252"/>
                <a:gridCol w="395748"/>
                <a:gridCol w="3305373"/>
                <a:gridCol w="2409627"/>
              </a:tblGrid>
              <a:tr h="898233">
                <a:tc>
                  <a:txBody>
                    <a:bodyPr/>
                    <a:lstStyle/>
                    <a:p>
                      <a:pPr>
                        <a:lnSpc>
                          <a:spcPct val="115000"/>
                        </a:lnSpc>
                        <a:spcAft>
                          <a:spcPts val="0"/>
                        </a:spcAft>
                      </a:pPr>
                      <a:r>
                        <a:rPr lang="en-US" sz="2800" dirty="0" smtClean="0">
                          <a:effectLst/>
                          <a:latin typeface="+mn-lt"/>
                          <a:ea typeface="+mn-ea"/>
                          <a:cs typeface="+mn-cs"/>
                        </a:rPr>
                        <a:t>Period</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en-US" sz="2800" dirty="0" smtClean="0">
                          <a:effectLst/>
                        </a:rPr>
                        <a:t>Temperature,</a:t>
                      </a:r>
                      <a:r>
                        <a:rPr lang="af-ZA" sz="2800" dirty="0" smtClean="0">
                          <a:effectLst/>
                        </a:rPr>
                        <a:t> </a:t>
                      </a:r>
                      <a:r>
                        <a:rPr lang="af-ZA" sz="2800" dirty="0">
                          <a:effectLst/>
                        </a:rPr>
                        <a:t>°C</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accent6">
                        <a:lumMod val="60000"/>
                        <a:lumOff val="40000"/>
                      </a:schemeClr>
                    </a:solidFill>
                  </a:tcPr>
                </a:tc>
                <a:tc>
                  <a:txBody>
                    <a:bodyPr/>
                    <a:lstStyle/>
                    <a:p>
                      <a:pPr algn="ctr">
                        <a:lnSpc>
                          <a:spcPct val="115000"/>
                        </a:lnSpc>
                        <a:spcAft>
                          <a:spcPts val="0"/>
                        </a:spcAft>
                      </a:pP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15000"/>
                        </a:lnSpc>
                        <a:spcAft>
                          <a:spcPts val="0"/>
                        </a:spcAft>
                      </a:pPr>
                      <a:r>
                        <a:rPr lang="en-US" sz="2800" dirty="0" smtClean="0">
                          <a:effectLst/>
                        </a:rPr>
                        <a:t>Period</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15000"/>
                        </a:lnSpc>
                        <a:spcAft>
                          <a:spcPts val="0"/>
                        </a:spcAft>
                      </a:pPr>
                      <a:r>
                        <a:rPr lang="en-US" sz="2800" dirty="0" smtClean="0">
                          <a:effectLst/>
                        </a:rPr>
                        <a:t>Precipitation,</a:t>
                      </a:r>
                      <a:r>
                        <a:rPr lang="en-US" sz="2800" baseline="0" dirty="0" smtClean="0">
                          <a:effectLst/>
                        </a:rPr>
                        <a:t> mm</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r>
              <a:tr h="899392">
                <a:tc>
                  <a:txBody>
                    <a:bodyPr/>
                    <a:lstStyle/>
                    <a:p>
                      <a:pPr>
                        <a:lnSpc>
                          <a:spcPct val="115000"/>
                        </a:lnSpc>
                        <a:spcAft>
                          <a:spcPts val="0"/>
                        </a:spcAft>
                      </a:pPr>
                      <a:r>
                        <a:rPr lang="en-US" sz="2800" b="1" dirty="0">
                          <a:effectLst/>
                        </a:rPr>
                        <a:t>1929-1996</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en-US" sz="2800" b="1" dirty="0">
                          <a:solidFill>
                            <a:schemeClr val="bg1"/>
                          </a:solidFill>
                          <a:effectLst/>
                        </a:rPr>
                        <a:t>+0,4</a:t>
                      </a:r>
                      <a:endParaRPr lang="ru-RU"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accent6">
                        <a:lumMod val="60000"/>
                        <a:lumOff val="40000"/>
                      </a:schemeClr>
                    </a:solidFill>
                  </a:tcPr>
                </a:tc>
                <a:tc>
                  <a:txBody>
                    <a:bodyPr/>
                    <a:lstStyle/>
                    <a:p>
                      <a:pPr>
                        <a:lnSpc>
                          <a:spcPct val="115000"/>
                        </a:lnSpc>
                        <a:spcAft>
                          <a:spcPts val="0"/>
                        </a:spcAft>
                      </a:pP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15000"/>
                        </a:lnSpc>
                        <a:spcAft>
                          <a:spcPts val="0"/>
                        </a:spcAft>
                      </a:pPr>
                      <a:r>
                        <a:rPr lang="en-US" sz="2800" dirty="0">
                          <a:solidFill>
                            <a:schemeClr val="bg1"/>
                          </a:solidFill>
                          <a:effectLst/>
                        </a:rPr>
                        <a:t>1935-1996</a:t>
                      </a: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15000"/>
                        </a:lnSpc>
                        <a:spcAft>
                          <a:spcPts val="0"/>
                        </a:spcAft>
                      </a:pPr>
                      <a:r>
                        <a:rPr lang="en-US" sz="2800" dirty="0">
                          <a:effectLst/>
                        </a:rPr>
                        <a:t>-</a:t>
                      </a:r>
                      <a:r>
                        <a:rPr lang="en-US" sz="2800" dirty="0" smtClean="0">
                          <a:effectLst/>
                        </a:rPr>
                        <a:t>35 </a:t>
                      </a:r>
                      <a:r>
                        <a:rPr lang="en-US" sz="2800" dirty="0">
                          <a:effectLst/>
                        </a:rPr>
                        <a:t>(-6%)</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r>
              <a:tr h="899392">
                <a:tc>
                  <a:txBody>
                    <a:bodyPr/>
                    <a:lstStyle/>
                    <a:p>
                      <a:pPr>
                        <a:lnSpc>
                          <a:spcPct val="115000"/>
                        </a:lnSpc>
                        <a:spcAft>
                          <a:spcPts val="0"/>
                        </a:spcAft>
                      </a:pPr>
                      <a:r>
                        <a:rPr lang="en-US" sz="2800" b="1" dirty="0">
                          <a:effectLst/>
                        </a:rPr>
                        <a:t>1929-2007</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en-US" sz="2800" b="1" dirty="0">
                          <a:solidFill>
                            <a:schemeClr val="bg1"/>
                          </a:solidFill>
                          <a:effectLst/>
                        </a:rPr>
                        <a:t>+0,85</a:t>
                      </a:r>
                      <a:endParaRPr lang="ru-RU"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accent6">
                        <a:lumMod val="60000"/>
                        <a:lumOff val="40000"/>
                      </a:schemeClr>
                    </a:solidFill>
                  </a:tcPr>
                </a:tc>
                <a:tc>
                  <a:txBody>
                    <a:bodyPr/>
                    <a:lstStyle/>
                    <a:p>
                      <a:pPr>
                        <a:lnSpc>
                          <a:spcPct val="115000"/>
                        </a:lnSpc>
                        <a:spcAft>
                          <a:spcPts val="0"/>
                        </a:spcAft>
                      </a:pP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15000"/>
                        </a:lnSpc>
                        <a:spcAft>
                          <a:spcPts val="0"/>
                        </a:spcAft>
                      </a:pPr>
                      <a:r>
                        <a:rPr lang="en-US" sz="2800" dirty="0">
                          <a:solidFill>
                            <a:schemeClr val="bg1"/>
                          </a:solidFill>
                          <a:effectLst/>
                        </a:rPr>
                        <a:t>1935-2007</a:t>
                      </a: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15000"/>
                        </a:lnSpc>
                        <a:spcAft>
                          <a:spcPts val="0"/>
                        </a:spcAft>
                      </a:pPr>
                      <a:r>
                        <a:rPr lang="ru-RU" sz="2800" dirty="0">
                          <a:effectLst/>
                        </a:rPr>
                        <a:t>-</a:t>
                      </a:r>
                      <a:r>
                        <a:rPr lang="ru-RU" sz="2800" dirty="0" smtClean="0">
                          <a:effectLst/>
                        </a:rPr>
                        <a:t>41 </a:t>
                      </a:r>
                      <a:r>
                        <a:rPr lang="ru-RU" sz="2800" dirty="0">
                          <a:effectLst/>
                        </a:rPr>
                        <a:t>(-7%)</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r>
              <a:tr h="899392">
                <a:tc>
                  <a:txBody>
                    <a:bodyPr/>
                    <a:lstStyle/>
                    <a:p>
                      <a:pPr>
                        <a:lnSpc>
                          <a:spcPct val="115000"/>
                        </a:lnSpc>
                        <a:spcAft>
                          <a:spcPts val="0"/>
                        </a:spcAft>
                      </a:pPr>
                      <a:r>
                        <a:rPr lang="en-US" sz="2800" b="1" dirty="0">
                          <a:effectLst/>
                        </a:rPr>
                        <a:t>1929-2012</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en-US" sz="2800" b="1" dirty="0">
                          <a:solidFill>
                            <a:schemeClr val="bg1"/>
                          </a:solidFill>
                          <a:effectLst/>
                        </a:rPr>
                        <a:t>+1,03</a:t>
                      </a:r>
                      <a:endParaRPr lang="ru-RU"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accent6">
                        <a:lumMod val="60000"/>
                        <a:lumOff val="40000"/>
                      </a:schemeClr>
                    </a:solidFill>
                  </a:tcPr>
                </a:tc>
                <a:tc>
                  <a:txBody>
                    <a:bodyPr/>
                    <a:lstStyle/>
                    <a:p>
                      <a:pPr>
                        <a:lnSpc>
                          <a:spcPct val="115000"/>
                        </a:lnSpc>
                        <a:spcAft>
                          <a:spcPts val="0"/>
                        </a:spcAft>
                      </a:pP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15000"/>
                        </a:lnSpc>
                        <a:spcAft>
                          <a:spcPts val="0"/>
                        </a:spcAft>
                      </a:pPr>
                      <a:r>
                        <a:rPr lang="en-US" sz="2800" dirty="0">
                          <a:solidFill>
                            <a:schemeClr val="bg1"/>
                          </a:solidFill>
                          <a:effectLst/>
                        </a:rPr>
                        <a:t>1935-2012</a:t>
                      </a:r>
                      <a:endParaRPr lang="ru-RU"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15000"/>
                        </a:lnSpc>
                        <a:spcAft>
                          <a:spcPts val="0"/>
                        </a:spcAft>
                      </a:pPr>
                      <a:r>
                        <a:rPr lang="en-US" sz="2800" dirty="0">
                          <a:effectLst/>
                        </a:rPr>
                        <a:t>-</a:t>
                      </a:r>
                      <a:r>
                        <a:rPr lang="en-US" sz="2800" dirty="0" smtClean="0">
                          <a:effectLst/>
                        </a:rPr>
                        <a:t>59</a:t>
                      </a:r>
                      <a:r>
                        <a:rPr lang="en-US" sz="2800" baseline="0" dirty="0" smtClean="0">
                          <a:effectLst/>
                        </a:rPr>
                        <a:t> </a:t>
                      </a:r>
                      <a:r>
                        <a:rPr lang="en-US" sz="2800" dirty="0" smtClean="0">
                          <a:effectLst/>
                        </a:rPr>
                        <a:t>(-</a:t>
                      </a:r>
                      <a:r>
                        <a:rPr lang="en-US" sz="2800" dirty="0">
                          <a:effectLst/>
                        </a:rPr>
                        <a:t>10%)</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r>
              <a:tr h="899392">
                <a:tc>
                  <a:txBody>
                    <a:bodyPr/>
                    <a:lstStyle/>
                    <a:p>
                      <a:pPr>
                        <a:lnSpc>
                          <a:spcPct val="115000"/>
                        </a:lnSpc>
                        <a:spcAft>
                          <a:spcPts val="0"/>
                        </a:spcAft>
                      </a:pPr>
                      <a:r>
                        <a:rPr lang="en-US" sz="2800" b="1" dirty="0">
                          <a:effectLst/>
                        </a:rPr>
                        <a:t>1929-2016</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en-US" sz="2800" b="1" dirty="0">
                          <a:effectLst/>
                        </a:rPr>
                        <a:t>+1.23</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chemeClr val="accent6">
                        <a:lumMod val="60000"/>
                        <a:lumOff val="40000"/>
                      </a:schemeClr>
                    </a:solidFill>
                  </a:tcPr>
                </a:tc>
                <a:tc>
                  <a:txBody>
                    <a:bodyPr/>
                    <a:lstStyle/>
                    <a:p>
                      <a:pPr>
                        <a:lnSpc>
                          <a:spcPct val="115000"/>
                        </a:lnSpc>
                        <a:spcAft>
                          <a:spcPts val="0"/>
                        </a:spcAft>
                      </a:pP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solidFill>
                      <a:schemeClr val="bg1"/>
                    </a:solidFill>
                  </a:tcPr>
                </a:tc>
                <a:tc>
                  <a:txBody>
                    <a:bodyPr/>
                    <a:lstStyle/>
                    <a:p>
                      <a:pPr>
                        <a:lnSpc>
                          <a:spcPct val="115000"/>
                        </a:lnSpc>
                        <a:spcAft>
                          <a:spcPts val="0"/>
                        </a:spcAft>
                      </a:pPr>
                      <a:r>
                        <a:rPr lang="en-US" sz="2800" dirty="0">
                          <a:effectLst/>
                        </a:rPr>
                        <a:t>1935-2016</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c>
                  <a:txBody>
                    <a:bodyPr/>
                    <a:lstStyle/>
                    <a:p>
                      <a:pPr algn="ctr">
                        <a:lnSpc>
                          <a:spcPct val="115000"/>
                        </a:lnSpc>
                        <a:spcAft>
                          <a:spcPts val="0"/>
                        </a:spcAft>
                      </a:pPr>
                      <a:r>
                        <a:rPr lang="en-US" sz="2800" dirty="0">
                          <a:effectLst/>
                        </a:rPr>
                        <a:t>-</a:t>
                      </a:r>
                      <a:r>
                        <a:rPr lang="en-US" sz="2800" dirty="0" smtClean="0">
                          <a:effectLst/>
                        </a:rPr>
                        <a:t>50</a:t>
                      </a:r>
                      <a:r>
                        <a:rPr lang="en-US" sz="2800" baseline="0" dirty="0" smtClean="0">
                          <a:effectLst/>
                        </a:rPr>
                        <a:t> </a:t>
                      </a:r>
                      <a:r>
                        <a:rPr lang="en-US" sz="2800" dirty="0" smtClean="0">
                          <a:effectLst/>
                        </a:rPr>
                        <a:t>(-</a:t>
                      </a:r>
                      <a:r>
                        <a:rPr lang="en-US" sz="2800" dirty="0">
                          <a:effectLst/>
                        </a:rPr>
                        <a:t>9%)</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60000"/>
                        <a:lumOff val="40000"/>
                      </a:schemeClr>
                    </a:solidFill>
                  </a:tcPr>
                </a:tc>
              </a:tr>
            </a:tbl>
          </a:graphicData>
        </a:graphic>
      </p:graphicFrame>
    </p:spTree>
    <p:extLst>
      <p:ext uri="{BB962C8B-B14F-4D97-AF65-F5344CB8AC3E}">
        <p14:creationId xmlns:p14="http://schemas.microsoft.com/office/powerpoint/2010/main" val="1643143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96600" cy="1052513"/>
          </a:xfrm>
        </p:spPr>
        <p:txBody>
          <a:bodyPr>
            <a:noAutofit/>
          </a:bodyPr>
          <a:lstStyle/>
          <a:p>
            <a:r>
              <a:rPr lang="en-US" sz="3200" b="1" dirty="0">
                <a:solidFill>
                  <a:schemeClr val="accent1">
                    <a:lumMod val="75000"/>
                  </a:schemeClr>
                </a:solidFill>
                <a:latin typeface="+mn-lt"/>
              </a:rPr>
              <a:t>Hazardous h</a:t>
            </a:r>
            <a:r>
              <a:rPr lang="en-US" sz="3200" b="1" dirty="0" smtClean="0">
                <a:solidFill>
                  <a:schemeClr val="accent1">
                    <a:lumMod val="75000"/>
                  </a:schemeClr>
                </a:solidFill>
                <a:latin typeface="+mn-lt"/>
              </a:rPr>
              <a:t>ydrometereological events dynamics </a:t>
            </a:r>
            <a:br>
              <a:rPr lang="en-US" sz="3200" b="1" dirty="0" smtClean="0">
                <a:solidFill>
                  <a:schemeClr val="accent1">
                    <a:lumMod val="75000"/>
                  </a:schemeClr>
                </a:solidFill>
                <a:latin typeface="+mn-lt"/>
              </a:rPr>
            </a:br>
            <a:r>
              <a:rPr lang="en-US" sz="3200" b="1" dirty="0" smtClean="0">
                <a:solidFill>
                  <a:schemeClr val="accent1">
                    <a:lumMod val="75000"/>
                  </a:schemeClr>
                </a:solidFill>
                <a:latin typeface="+mn-lt"/>
              </a:rPr>
              <a:t>in Armenia, 1970-2016</a:t>
            </a:r>
            <a:endParaRPr lang="ru-RU" sz="3200" b="1" dirty="0">
              <a:latin typeface="+mn-lt"/>
            </a:endParaRPr>
          </a:p>
        </p:txBody>
      </p:sp>
      <p:graphicFrame>
        <p:nvGraphicFramePr>
          <p:cNvPr id="4" name="Content Placeholder 3"/>
          <p:cNvGraphicFramePr>
            <a:graphicFrameLocks noGrp="1"/>
          </p:cNvGraphicFramePr>
          <p:nvPr>
            <p:ph idx="1"/>
            <p:extLst/>
          </p:nvPr>
        </p:nvGraphicFramePr>
        <p:xfrm>
          <a:off x="381000" y="1417638"/>
          <a:ext cx="11353800" cy="46783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09800" y="1676400"/>
            <a:ext cx="6057900" cy="830997"/>
          </a:xfrm>
          <a:prstGeom prst="rect">
            <a:avLst/>
          </a:prstGeom>
          <a:noFill/>
        </p:spPr>
        <p:txBody>
          <a:bodyPr wrap="square" rtlCol="0">
            <a:spAutoFit/>
          </a:bodyPr>
          <a:lstStyle/>
          <a:p>
            <a:r>
              <a:rPr lang="en-US" sz="2400" b="1" dirty="0" smtClean="0">
                <a:solidFill>
                  <a:schemeClr val="tx2"/>
                </a:solidFill>
              </a:rPr>
              <a:t>Frost 				Strong winds</a:t>
            </a:r>
          </a:p>
          <a:p>
            <a:r>
              <a:rPr lang="en-US" sz="2400" b="1" dirty="0" smtClean="0">
                <a:solidFill>
                  <a:schemeClr val="tx2"/>
                </a:solidFill>
              </a:rPr>
              <a:t>Intense precipitations 	Hail</a:t>
            </a:r>
          </a:p>
        </p:txBody>
      </p:sp>
      <p:sp>
        <p:nvSpPr>
          <p:cNvPr id="7" name="Rectangle 6"/>
          <p:cNvSpPr/>
          <p:nvPr/>
        </p:nvSpPr>
        <p:spPr>
          <a:xfrm>
            <a:off x="1219200" y="6354763"/>
            <a:ext cx="2932213" cy="369332"/>
          </a:xfrm>
          <a:prstGeom prst="rect">
            <a:avLst/>
          </a:prstGeom>
        </p:spPr>
        <p:txBody>
          <a:bodyPr wrap="none">
            <a:spAutoFit/>
          </a:bodyPr>
          <a:lstStyle/>
          <a:p>
            <a:r>
              <a:rPr lang="en-US" i="1" dirty="0"/>
              <a:t>Source: Hydromet  Service</a:t>
            </a:r>
            <a:endParaRPr lang="ru-RU" i="1" dirty="0"/>
          </a:p>
        </p:txBody>
      </p:sp>
    </p:spTree>
    <p:extLst>
      <p:ext uri="{BB962C8B-B14F-4D97-AF65-F5344CB8AC3E}">
        <p14:creationId xmlns:p14="http://schemas.microsoft.com/office/powerpoint/2010/main" val="552611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0648"/>
            <a:ext cx="10820400" cy="864096"/>
          </a:xfrm>
        </p:spPr>
        <p:txBody>
          <a:bodyPr>
            <a:noAutofit/>
          </a:bodyPr>
          <a:lstStyle/>
          <a:p>
            <a:r>
              <a:rPr lang="en-US" sz="3200" b="1" dirty="0">
                <a:solidFill>
                  <a:schemeClr val="accent1">
                    <a:lumMod val="75000"/>
                  </a:schemeClr>
                </a:solidFill>
                <a:latin typeface="+mn-lt"/>
              </a:rPr>
              <a:t>Agriculture Vulnerability </a:t>
            </a:r>
            <a:r>
              <a:rPr lang="ru-RU" sz="3200" b="1" dirty="0">
                <a:solidFill>
                  <a:schemeClr val="accent1">
                    <a:lumMod val="75000"/>
                  </a:schemeClr>
                </a:solidFill>
                <a:latin typeface="+mn-lt"/>
              </a:rPr>
              <a:t>to</a:t>
            </a:r>
            <a:r>
              <a:rPr lang="en-US" sz="3200" b="1" dirty="0">
                <a:solidFill>
                  <a:schemeClr val="accent1">
                    <a:lumMod val="75000"/>
                  </a:schemeClr>
                </a:solidFill>
                <a:latin typeface="+mn-lt"/>
              </a:rPr>
              <a:t> Hazardous Hydrometereological </a:t>
            </a:r>
            <a:r>
              <a:rPr lang="en-US" sz="3200" b="1" dirty="0" smtClean="0">
                <a:solidFill>
                  <a:schemeClr val="accent1">
                    <a:lumMod val="75000"/>
                  </a:schemeClr>
                </a:solidFill>
                <a:latin typeface="+mn-lt"/>
              </a:rPr>
              <a:t/>
            </a:r>
            <a:br>
              <a:rPr lang="en-US" sz="3200" b="1" dirty="0" smtClean="0">
                <a:solidFill>
                  <a:schemeClr val="accent1">
                    <a:lumMod val="75000"/>
                  </a:schemeClr>
                </a:solidFill>
                <a:latin typeface="+mn-lt"/>
              </a:rPr>
            </a:br>
            <a:r>
              <a:rPr lang="en-US" sz="3200" b="1" dirty="0" smtClean="0">
                <a:solidFill>
                  <a:schemeClr val="accent1">
                    <a:lumMod val="75000"/>
                  </a:schemeClr>
                </a:solidFill>
                <a:latin typeface="+mn-lt"/>
              </a:rPr>
              <a:t>Events </a:t>
            </a:r>
            <a:r>
              <a:rPr lang="en-US" sz="3200" b="1" dirty="0">
                <a:solidFill>
                  <a:schemeClr val="accent1">
                    <a:lumMod val="75000"/>
                  </a:schemeClr>
                </a:solidFill>
                <a:latin typeface="+mn-lt"/>
              </a:rPr>
              <a:t>by Regions </a:t>
            </a:r>
          </a:p>
        </p:txBody>
      </p:sp>
      <p:graphicFrame>
        <p:nvGraphicFramePr>
          <p:cNvPr id="5" name="Table 4"/>
          <p:cNvGraphicFramePr>
            <a:graphicFrameLocks noGrp="1"/>
          </p:cNvGraphicFramePr>
          <p:nvPr>
            <p:extLst>
              <p:ext uri="{D42A27DB-BD31-4B8C-83A1-F6EECF244321}">
                <p14:modId xmlns:p14="http://schemas.microsoft.com/office/powerpoint/2010/main" val="1603246097"/>
              </p:ext>
            </p:extLst>
          </p:nvPr>
        </p:nvGraphicFramePr>
        <p:xfrm>
          <a:off x="8237508" y="932563"/>
          <a:ext cx="3337272" cy="5579458"/>
        </p:xfrm>
        <a:graphic>
          <a:graphicData uri="http://schemas.openxmlformats.org/drawingml/2006/table">
            <a:tbl>
              <a:tblPr firstRow="1" firstCol="1" bandRow="1">
                <a:tableStyleId>{5C22544A-7EE6-4342-B048-85BDC9FD1C3A}</a:tableStyleId>
              </a:tblPr>
              <a:tblGrid>
                <a:gridCol w="1408363"/>
                <a:gridCol w="1928909"/>
              </a:tblGrid>
              <a:tr h="736348">
                <a:tc>
                  <a:txBody>
                    <a:bodyPr/>
                    <a:lstStyle/>
                    <a:p>
                      <a:pPr algn="ctr">
                        <a:lnSpc>
                          <a:spcPct val="115000"/>
                        </a:lnSpc>
                        <a:spcBef>
                          <a:spcPts val="200"/>
                        </a:spcBef>
                        <a:spcAft>
                          <a:spcPts val="200"/>
                        </a:spcAft>
                        <a:tabLst>
                          <a:tab pos="-990600" algn="l"/>
                        </a:tabLst>
                      </a:pPr>
                      <a:r>
                        <a:rPr lang="ru-RU" sz="1800" dirty="0" smtClean="0">
                          <a:effectLst/>
                        </a:rPr>
                        <a:t>Year</a:t>
                      </a:r>
                      <a:endParaRPr lang="en-US" sz="1800" dirty="0">
                        <a:effectLst/>
                        <a:latin typeface="Calibri"/>
                        <a:ea typeface="Calibri"/>
                        <a:cs typeface="Times New Roman"/>
                      </a:endParaRPr>
                    </a:p>
                  </a:txBody>
                  <a:tcPr marL="73025" marR="73025" marT="0" marB="0" anchor="ctr"/>
                </a:tc>
                <a:tc>
                  <a:txBody>
                    <a:bodyPr/>
                    <a:lstStyle/>
                    <a:p>
                      <a:pPr algn="ctr">
                        <a:lnSpc>
                          <a:spcPct val="115000"/>
                        </a:lnSpc>
                        <a:spcBef>
                          <a:spcPts val="200"/>
                        </a:spcBef>
                        <a:spcAft>
                          <a:spcPts val="200"/>
                        </a:spcAft>
                        <a:tabLst>
                          <a:tab pos="-990600" algn="l"/>
                        </a:tabLst>
                      </a:pPr>
                      <a:r>
                        <a:rPr lang="ru-RU" sz="1800" dirty="0" smtClean="0">
                          <a:effectLst/>
                        </a:rPr>
                        <a:t>Damage</a:t>
                      </a:r>
                      <a:r>
                        <a:rPr lang="ru-RU" sz="1800" baseline="0" dirty="0" smtClean="0">
                          <a:effectLst/>
                        </a:rPr>
                        <a:t> billion </a:t>
                      </a:r>
                      <a:r>
                        <a:rPr lang="en-US" sz="1800" baseline="0" dirty="0" smtClean="0">
                          <a:effectLst/>
                        </a:rPr>
                        <a:t>AM </a:t>
                      </a:r>
                      <a:r>
                        <a:rPr lang="ru-RU" sz="1800" baseline="0" dirty="0" smtClean="0">
                          <a:effectLst/>
                        </a:rPr>
                        <a:t>drams </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1995</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17.00</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1996</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12.59</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1997</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26.53</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1998</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14.95</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1999</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11.33</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2000</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59.78</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2001</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23.94</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2002</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15.14</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2003</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82.63</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2009</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11.89</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2010</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35.50</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2011</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0.91</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2012</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0.49</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r>
                        <a:rPr lang="hy-AM" sz="1800">
                          <a:effectLst/>
                        </a:rPr>
                        <a:t>2013</a:t>
                      </a: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hy-AM" sz="1800">
                          <a:effectLst/>
                        </a:rPr>
                        <a:t>23.92</a:t>
                      </a:r>
                      <a:endParaRPr lang="en-US" sz="1800" dirty="0">
                        <a:effectLst/>
                        <a:latin typeface="Calibri"/>
                        <a:ea typeface="Calibri"/>
                        <a:cs typeface="Times New Roman"/>
                      </a:endParaRPr>
                    </a:p>
                  </a:txBody>
                  <a:tcPr marL="73025" marR="73025" marT="0" marB="0" anchor="ctr"/>
                </a:tc>
              </a:tr>
              <a:tr h="322874">
                <a:tc>
                  <a:txBody>
                    <a:bodyPr/>
                    <a:lstStyle/>
                    <a:p>
                      <a:pPr>
                        <a:lnSpc>
                          <a:spcPct val="115000"/>
                        </a:lnSpc>
                        <a:spcBef>
                          <a:spcPts val="100"/>
                        </a:spcBef>
                        <a:spcAft>
                          <a:spcPts val="100"/>
                        </a:spcAft>
                        <a:tabLst>
                          <a:tab pos="-990600" algn="l"/>
                        </a:tabLst>
                      </a:pPr>
                      <a:endParaRPr lang="en-US" sz="1800" dirty="0">
                        <a:effectLst/>
                        <a:latin typeface="Calibri"/>
                        <a:ea typeface="Calibri"/>
                        <a:cs typeface="Times New Roman"/>
                      </a:endParaRPr>
                    </a:p>
                  </a:txBody>
                  <a:tcPr marL="73025" marR="73025" marT="0" marB="0" anchor="ctr"/>
                </a:tc>
                <a:tc>
                  <a:txBody>
                    <a:bodyPr/>
                    <a:lstStyle/>
                    <a:p>
                      <a:pPr algn="r">
                        <a:lnSpc>
                          <a:spcPct val="115000"/>
                        </a:lnSpc>
                        <a:spcBef>
                          <a:spcPts val="100"/>
                        </a:spcBef>
                        <a:spcAft>
                          <a:spcPts val="100"/>
                        </a:spcAft>
                        <a:tabLst>
                          <a:tab pos="-990600" algn="l"/>
                        </a:tabLst>
                      </a:pPr>
                      <a:r>
                        <a:rPr lang="en-US" sz="1800" b="1" dirty="0" smtClean="0">
                          <a:effectLst/>
                          <a:latin typeface="Calibri"/>
                          <a:ea typeface="Calibri"/>
                          <a:cs typeface="Times New Roman"/>
                        </a:rPr>
                        <a:t>336.6</a:t>
                      </a:r>
                      <a:endParaRPr lang="en-US" sz="1800" b="1" dirty="0">
                        <a:effectLst/>
                        <a:latin typeface="Calibri"/>
                        <a:ea typeface="Calibri"/>
                        <a:cs typeface="Times New Roman"/>
                      </a:endParaRPr>
                    </a:p>
                  </a:txBody>
                  <a:tcPr marL="73025" marR="73025" marT="0" marB="0" anchor="ctr"/>
                </a:tc>
              </a:tr>
            </a:tbl>
          </a:graphicData>
        </a:graphic>
      </p:graphicFrame>
      <p:sp>
        <p:nvSpPr>
          <p:cNvPr id="3" name="Slide Number Placeholder 2"/>
          <p:cNvSpPr>
            <a:spLocks noGrp="1"/>
          </p:cNvSpPr>
          <p:nvPr>
            <p:ph type="sldNum" sz="quarter" idx="12"/>
          </p:nvPr>
        </p:nvSpPr>
        <p:spPr/>
        <p:txBody>
          <a:bodyPr/>
          <a:lstStyle/>
          <a:p>
            <a:fld id="{91A7A32E-628F-4D55-94A3-76853FAAA037}" type="slidenum">
              <a:rPr lang="en-US" smtClean="0"/>
              <a:pPr/>
              <a:t>59</a:t>
            </a:fld>
            <a:endParaRPr lang="en-US" dirty="0"/>
          </a:p>
        </p:txBody>
      </p:sp>
      <p:pic>
        <p:nvPicPr>
          <p:cNvPr id="6" name="Picture 5"/>
          <p:cNvPicPr/>
          <p:nvPr/>
        </p:nvPicPr>
        <p:blipFill>
          <a:blip r:embed="rId2" cstate="print">
            <a:extLst>
              <a:ext uri="{28A0092B-C50C-407E-A947-70E740481C1C}">
                <a14:useLocalDpi xmlns:a14="http://schemas.microsoft.com/office/drawing/2010/main"/>
              </a:ext>
            </a:extLst>
          </a:blip>
          <a:stretch>
            <a:fillRect/>
          </a:stretch>
        </p:blipFill>
        <p:spPr bwMode="auto">
          <a:xfrm>
            <a:off x="713986" y="1207374"/>
            <a:ext cx="5439072" cy="5273676"/>
          </a:xfrm>
          <a:prstGeom prst="rect">
            <a:avLst/>
          </a:prstGeom>
          <a:noFill/>
          <a:ln w="3175">
            <a:solidFill>
              <a:schemeClr val="bg1">
                <a:lumMod val="50000"/>
              </a:schemeClr>
            </a:solidFill>
          </a:ln>
        </p:spPr>
      </p:pic>
      <p:sp>
        <p:nvSpPr>
          <p:cNvPr id="4" name="Rectangle 3"/>
          <p:cNvSpPr/>
          <p:nvPr/>
        </p:nvSpPr>
        <p:spPr>
          <a:xfrm>
            <a:off x="594360" y="6488668"/>
            <a:ext cx="3666645" cy="369332"/>
          </a:xfrm>
          <a:prstGeom prst="rect">
            <a:avLst/>
          </a:prstGeom>
        </p:spPr>
        <p:txBody>
          <a:bodyPr wrap="none">
            <a:spAutoFit/>
          </a:bodyPr>
          <a:lstStyle/>
          <a:p>
            <a:r>
              <a:rPr lang="en-US" i="1" dirty="0"/>
              <a:t>Source: </a:t>
            </a:r>
            <a:r>
              <a:rPr lang="en-US" i="1" dirty="0" smtClean="0"/>
              <a:t> 3</a:t>
            </a:r>
            <a:r>
              <a:rPr lang="en-US" i="1" baseline="30000" dirty="0" smtClean="0"/>
              <a:t>rd</a:t>
            </a:r>
            <a:r>
              <a:rPr lang="en-US" i="1" dirty="0" smtClean="0"/>
              <a:t>  National Communication</a:t>
            </a:r>
            <a:endParaRPr lang="ru-RU" i="1" dirty="0"/>
          </a:p>
        </p:txBody>
      </p:sp>
    </p:spTree>
    <p:extLst>
      <p:ext uri="{BB962C8B-B14F-4D97-AF65-F5344CB8AC3E}">
        <p14:creationId xmlns:p14="http://schemas.microsoft.com/office/powerpoint/2010/main" val="2025485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085B3C-938E-4B0E-A41F-2C62A128905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 xmlns:a16="http://schemas.microsoft.com/office/drawing/2014/main" id="{C49D1E1E-CF32-49E7-A950-5ADE415201D0}"/>
              </a:ext>
            </a:extLst>
          </p:cNvPr>
          <p:cNvSpPr>
            <a:spLocks noGrp="1"/>
          </p:cNvSpPr>
          <p:nvPr>
            <p:ph idx="1"/>
          </p:nvPr>
        </p:nvSpPr>
        <p:spPr>
          <a:xfrm>
            <a:off x="937068" y="1625602"/>
            <a:ext cx="8077200" cy="5232398"/>
          </a:xfrm>
        </p:spPr>
        <p:txBody>
          <a:bodyPr>
            <a:normAutofit/>
          </a:bodyPr>
          <a:lstStyle/>
          <a:p>
            <a:pPr>
              <a:buFont typeface="Courier New" charset="0"/>
              <a:buChar char="o"/>
            </a:pPr>
            <a:r>
              <a:rPr lang="en-US" sz="2400" dirty="0"/>
              <a:t>Multi-year study using biophysical and bioeconomic models to examine the effect of climate change on agriculture at both the national and pixel </a:t>
            </a:r>
            <a:r>
              <a:rPr lang="en-US" sz="2400" dirty="0" smtClean="0"/>
              <a:t>levels</a:t>
            </a:r>
          </a:p>
          <a:p>
            <a:pPr>
              <a:buFont typeface="Courier New" charset="0"/>
              <a:buChar char="o"/>
            </a:pPr>
            <a:r>
              <a:rPr lang="en-US" sz="2400" dirty="0" smtClean="0"/>
              <a:t>Study </a:t>
            </a:r>
            <a:r>
              <a:rPr lang="en-US" sz="2400" dirty="0"/>
              <a:t>area</a:t>
            </a:r>
          </a:p>
          <a:p>
            <a:pPr lvl="1">
              <a:buFont typeface="Courier New" charset="0"/>
              <a:buChar char="o"/>
            </a:pPr>
            <a:r>
              <a:rPr lang="en-US" sz="2400" dirty="0"/>
              <a:t>Five countries in Central America: Costa Rica, Guatemala, Honduras, Nicaragua, El Salvador</a:t>
            </a:r>
          </a:p>
          <a:p>
            <a:pPr lvl="1">
              <a:buFont typeface="Courier New" charset="0"/>
              <a:buChar char="o"/>
            </a:pPr>
            <a:r>
              <a:rPr lang="en-US" sz="2400" dirty="0"/>
              <a:t>Two Andean countries: Colombia and </a:t>
            </a:r>
            <a:r>
              <a:rPr lang="en-US" sz="2400" dirty="0" smtClean="0"/>
              <a:t>Peru</a:t>
            </a:r>
            <a:endParaRPr lang="en-US" sz="2400" dirty="0"/>
          </a:p>
          <a:p>
            <a:pPr>
              <a:buFont typeface="Courier New" charset="0"/>
              <a:buChar char="o"/>
            </a:pPr>
            <a:r>
              <a:rPr lang="en-US" sz="2400" dirty="0"/>
              <a:t>Condensing 700-pages to 8 minutes</a:t>
            </a:r>
          </a:p>
          <a:p>
            <a:endParaRPr lang="en-US" dirty="0"/>
          </a:p>
        </p:txBody>
      </p:sp>
    </p:spTree>
    <p:extLst>
      <p:ext uri="{BB962C8B-B14F-4D97-AF65-F5344CB8AC3E}">
        <p14:creationId xmlns:p14="http://schemas.microsoft.com/office/powerpoint/2010/main" val="506095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15D46AD-CA93-4C31-AED8-43E0144330AA}"/>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14400" y="1766094"/>
            <a:ext cx="4320000" cy="4320000"/>
          </a:xfrm>
        </p:spPr>
      </p:pic>
      <p:sp>
        <p:nvSpPr>
          <p:cNvPr id="10" name="Title 1">
            <a:extLst>
              <a:ext uri="{FF2B5EF4-FFF2-40B4-BE49-F238E27FC236}">
                <a16:creationId xmlns="" xmlns:a16="http://schemas.microsoft.com/office/drawing/2014/main" id="{7ECA6386-1275-4011-BE98-BA9BA5A62542}"/>
              </a:ext>
            </a:extLst>
          </p:cNvPr>
          <p:cNvSpPr>
            <a:spLocks noGrp="1"/>
          </p:cNvSpPr>
          <p:nvPr>
            <p:ph type="title"/>
          </p:nvPr>
        </p:nvSpPr>
        <p:spPr>
          <a:xfrm>
            <a:off x="457200" y="349716"/>
            <a:ext cx="10363200" cy="1143000"/>
          </a:xfrm>
        </p:spPr>
        <p:txBody>
          <a:bodyPr>
            <a:noAutofit/>
          </a:bodyPr>
          <a:lstStyle/>
          <a:p>
            <a:r>
              <a:rPr lang="en-US" sz="3200" b="1" dirty="0">
                <a:solidFill>
                  <a:schemeClr val="accent1">
                    <a:lumMod val="75000"/>
                  </a:schemeClr>
                </a:solidFill>
                <a:latin typeface="+mn-lt"/>
              </a:rPr>
              <a:t>Climate change annual </a:t>
            </a:r>
            <a:r>
              <a:rPr lang="en-US" sz="3200" b="1" dirty="0" smtClean="0">
                <a:solidFill>
                  <a:schemeClr val="accent1">
                    <a:lumMod val="75000"/>
                  </a:schemeClr>
                </a:solidFill>
                <a:latin typeface="+mn-lt"/>
              </a:rPr>
              <a:t>temperature forecast </a:t>
            </a:r>
            <a:r>
              <a:rPr lang="en-US" sz="3200" b="1" dirty="0">
                <a:solidFill>
                  <a:schemeClr val="accent1">
                    <a:lumMod val="75000"/>
                  </a:schemeClr>
                </a:solidFill>
                <a:latin typeface="+mn-lt"/>
              </a:rPr>
              <a:t>for Armenia</a:t>
            </a:r>
            <a:r>
              <a:rPr lang="en-US" sz="3200" b="1" dirty="0">
                <a:solidFill>
                  <a:schemeClr val="accent1">
                    <a:lumMod val="75000"/>
                  </a:schemeClr>
                </a:solidFill>
              </a:rPr>
              <a:t/>
            </a:r>
            <a:br>
              <a:rPr lang="en-US" sz="3200" b="1" dirty="0">
                <a:solidFill>
                  <a:schemeClr val="accent1">
                    <a:lumMod val="75000"/>
                  </a:schemeClr>
                </a:solidFill>
              </a:rPr>
            </a:br>
            <a:endParaRPr lang="en-GB" sz="3200" b="1" dirty="0">
              <a:solidFill>
                <a:schemeClr val="accent1">
                  <a:lumMod val="75000"/>
                </a:scheme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9400" y="1860085"/>
            <a:ext cx="4356894" cy="4356894"/>
          </a:xfrm>
          <a:prstGeom prst="rect">
            <a:avLst/>
          </a:prstGeom>
        </p:spPr>
      </p:pic>
      <p:sp>
        <p:nvSpPr>
          <p:cNvPr id="3" name="TextBox 2"/>
          <p:cNvSpPr txBox="1"/>
          <p:nvPr/>
        </p:nvSpPr>
        <p:spPr>
          <a:xfrm>
            <a:off x="762000" y="6084131"/>
            <a:ext cx="6324600" cy="369332"/>
          </a:xfrm>
          <a:prstGeom prst="rect">
            <a:avLst/>
          </a:prstGeom>
          <a:noFill/>
        </p:spPr>
        <p:txBody>
          <a:bodyPr wrap="square" rtlCol="0">
            <a:spAutoFit/>
          </a:bodyPr>
          <a:lstStyle/>
          <a:p>
            <a:r>
              <a:rPr lang="en-US" i="1" dirty="0" smtClean="0"/>
              <a:t>Source: </a:t>
            </a:r>
            <a:r>
              <a:rPr lang="en-US" i="1" dirty="0"/>
              <a:t>H</a:t>
            </a:r>
            <a:r>
              <a:rPr lang="en-US" i="1" dirty="0" smtClean="0"/>
              <a:t>ydromet  Service</a:t>
            </a:r>
            <a:endParaRPr lang="ru-RU" i="1" dirty="0"/>
          </a:p>
        </p:txBody>
      </p:sp>
      <p:sp>
        <p:nvSpPr>
          <p:cNvPr id="8" name="Rectangle 7"/>
          <p:cNvSpPr/>
          <p:nvPr/>
        </p:nvSpPr>
        <p:spPr>
          <a:xfrm>
            <a:off x="3581400" y="1860085"/>
            <a:ext cx="2039341" cy="553998"/>
          </a:xfrm>
          <a:prstGeom prst="rect">
            <a:avLst/>
          </a:prstGeom>
          <a:solidFill>
            <a:schemeClr val="bg1"/>
          </a:solidFill>
        </p:spPr>
        <p:txBody>
          <a:bodyPr wrap="none">
            <a:spAutoFit/>
          </a:bodyPr>
          <a:lstStyle/>
          <a:p>
            <a:r>
              <a:rPr lang="en-US" sz="3000" b="1" dirty="0" smtClean="0">
                <a:solidFill>
                  <a:srgbClr val="4F81BD">
                    <a:lumMod val="75000"/>
                  </a:srgbClr>
                </a:solidFill>
                <a:ea typeface="+mj-ea"/>
                <a:cs typeface="+mj-cs"/>
              </a:rPr>
              <a:t> </a:t>
            </a:r>
            <a:r>
              <a:rPr lang="en-US" sz="3000" b="1" dirty="0">
                <a:solidFill>
                  <a:srgbClr val="4F81BD">
                    <a:lumMod val="75000"/>
                  </a:srgbClr>
                </a:solidFill>
                <a:ea typeface="+mj-ea"/>
                <a:cs typeface="+mj-cs"/>
              </a:rPr>
              <a:t>1961-1990 </a:t>
            </a:r>
            <a:endParaRPr lang="ru-RU" dirty="0"/>
          </a:p>
        </p:txBody>
      </p:sp>
      <p:sp>
        <p:nvSpPr>
          <p:cNvPr id="9" name="Rectangle 8"/>
          <p:cNvSpPr/>
          <p:nvPr/>
        </p:nvSpPr>
        <p:spPr>
          <a:xfrm>
            <a:off x="9753600" y="1981200"/>
            <a:ext cx="1905000" cy="553998"/>
          </a:xfrm>
          <a:prstGeom prst="rect">
            <a:avLst/>
          </a:prstGeom>
          <a:solidFill>
            <a:schemeClr val="bg1"/>
          </a:solidFill>
        </p:spPr>
        <p:txBody>
          <a:bodyPr wrap="square">
            <a:spAutoFit/>
          </a:bodyPr>
          <a:lstStyle/>
          <a:p>
            <a:r>
              <a:rPr lang="en-US" sz="3000" b="1" dirty="0">
                <a:solidFill>
                  <a:srgbClr val="4F81BD">
                    <a:lumMod val="75000"/>
                  </a:srgbClr>
                </a:solidFill>
                <a:ea typeface="+mj-ea"/>
                <a:cs typeface="+mj-cs"/>
              </a:rPr>
              <a:t>2071-2100</a:t>
            </a:r>
            <a:endParaRPr lang="ru-RU" sz="3000" b="1" dirty="0">
              <a:solidFill>
                <a:srgbClr val="4F81BD">
                  <a:lumMod val="75000"/>
                </a:srgbClr>
              </a:solidFill>
              <a:ea typeface="+mj-ea"/>
              <a:cs typeface="+mj-cs"/>
            </a:endParaRPr>
          </a:p>
        </p:txBody>
      </p:sp>
    </p:spTree>
    <p:extLst>
      <p:ext uri="{BB962C8B-B14F-4D97-AF65-F5344CB8AC3E}">
        <p14:creationId xmlns:p14="http://schemas.microsoft.com/office/powerpoint/2010/main" val="416362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8461"/>
          </a:xfrm>
        </p:spPr>
        <p:txBody>
          <a:bodyPr>
            <a:normAutofit/>
          </a:bodyPr>
          <a:lstStyle/>
          <a:p>
            <a:r>
              <a:rPr lang="en-US" sz="3600" b="1" dirty="0">
                <a:solidFill>
                  <a:schemeClr val="accent1">
                    <a:lumMod val="75000"/>
                  </a:schemeClr>
                </a:solidFill>
                <a:latin typeface="+mn-lt"/>
              </a:rPr>
              <a:t>Climate change in Armenia</a:t>
            </a:r>
            <a:endParaRPr lang="en-GB" sz="3600" b="1" dirty="0">
              <a:solidFill>
                <a:schemeClr val="accent1">
                  <a:lumMod val="75000"/>
                </a:schemeClr>
              </a:solidFill>
              <a:latin typeface="+mn-lt"/>
            </a:endParaRPr>
          </a:p>
        </p:txBody>
      </p:sp>
      <p:sp>
        <p:nvSpPr>
          <p:cNvPr id="3" name="Content Placeholder 2"/>
          <p:cNvSpPr>
            <a:spLocks noGrp="1"/>
          </p:cNvSpPr>
          <p:nvPr>
            <p:ph idx="1"/>
          </p:nvPr>
        </p:nvSpPr>
        <p:spPr>
          <a:xfrm>
            <a:off x="577065" y="1103586"/>
            <a:ext cx="9358243" cy="5138952"/>
          </a:xfrm>
        </p:spPr>
        <p:txBody>
          <a:bodyPr>
            <a:noAutofit/>
          </a:bodyPr>
          <a:lstStyle/>
          <a:p>
            <a:pPr>
              <a:spcBef>
                <a:spcPts val="1200"/>
              </a:spcBef>
            </a:pPr>
            <a:r>
              <a:rPr lang="en-US" dirty="0">
                <a:solidFill>
                  <a:schemeClr val="accent1">
                    <a:lumMod val="75000"/>
                  </a:schemeClr>
                </a:solidFill>
              </a:rPr>
              <a:t>Increasing of mean air temperature by</a:t>
            </a:r>
            <a:r>
              <a:rPr lang="hy-AM" dirty="0">
                <a:solidFill>
                  <a:schemeClr val="accent1">
                    <a:lumMod val="75000"/>
                  </a:schemeClr>
                </a:solidFill>
              </a:rPr>
              <a:t> </a:t>
            </a:r>
            <a:r>
              <a:rPr lang="hy-AM" dirty="0" smtClean="0">
                <a:solidFill>
                  <a:schemeClr val="accent1">
                    <a:lumMod val="75000"/>
                  </a:schemeClr>
                </a:solidFill>
              </a:rPr>
              <a:t>1.</a:t>
            </a:r>
            <a:r>
              <a:rPr lang="en-US" dirty="0" smtClean="0">
                <a:solidFill>
                  <a:schemeClr val="accent1">
                    <a:lumMod val="75000"/>
                  </a:schemeClr>
                </a:solidFill>
              </a:rPr>
              <a:t>23</a:t>
            </a:r>
            <a:r>
              <a:rPr lang="en-US" baseline="30000" dirty="0" smtClean="0">
                <a:solidFill>
                  <a:schemeClr val="accent1">
                    <a:lumMod val="75000"/>
                  </a:schemeClr>
                </a:solidFill>
              </a:rPr>
              <a:t>0</a:t>
            </a:r>
            <a:r>
              <a:rPr lang="hy-AM" dirty="0" smtClean="0">
                <a:solidFill>
                  <a:schemeClr val="accent1">
                    <a:lumMod val="75000"/>
                  </a:schemeClr>
                </a:solidFill>
              </a:rPr>
              <a:t> </a:t>
            </a:r>
            <a:r>
              <a:rPr lang="en-US" dirty="0">
                <a:solidFill>
                  <a:schemeClr val="accent1">
                    <a:lumMod val="75000"/>
                  </a:schemeClr>
                </a:solidFill>
              </a:rPr>
              <a:t>C during 1935-2016</a:t>
            </a:r>
          </a:p>
          <a:p>
            <a:pPr>
              <a:spcBef>
                <a:spcPts val="1200"/>
              </a:spcBef>
            </a:pPr>
            <a:r>
              <a:rPr lang="en-US" dirty="0" smtClean="0">
                <a:solidFill>
                  <a:schemeClr val="accent1">
                    <a:lumMod val="75000"/>
                  </a:schemeClr>
                </a:solidFill>
              </a:rPr>
              <a:t>9</a:t>
            </a:r>
            <a:r>
              <a:rPr lang="en-US" dirty="0">
                <a:solidFill>
                  <a:schemeClr val="accent1">
                    <a:lumMod val="75000"/>
                  </a:schemeClr>
                </a:solidFill>
              </a:rPr>
              <a:t>% reduction of precipitations during 1935-2016</a:t>
            </a:r>
          </a:p>
          <a:p>
            <a:pPr>
              <a:spcBef>
                <a:spcPts val="1200"/>
              </a:spcBef>
            </a:pPr>
            <a:r>
              <a:rPr lang="en-US" dirty="0">
                <a:solidFill>
                  <a:schemeClr val="accent1">
                    <a:lumMod val="75000"/>
                  </a:schemeClr>
                </a:solidFill>
              </a:rPr>
              <a:t>Reduction of crop yields and increase of losses from </a:t>
            </a:r>
            <a:r>
              <a:rPr lang="en-US" dirty="0" smtClean="0">
                <a:solidFill>
                  <a:schemeClr val="accent1">
                    <a:lumMod val="75000"/>
                  </a:schemeClr>
                </a:solidFill>
              </a:rPr>
              <a:t>Intensification </a:t>
            </a:r>
            <a:r>
              <a:rPr lang="en-US" dirty="0">
                <a:solidFill>
                  <a:schemeClr val="accent1">
                    <a:lumMod val="75000"/>
                  </a:schemeClr>
                </a:solidFill>
              </a:rPr>
              <a:t>and increased frequency of extreme weather </a:t>
            </a:r>
            <a:r>
              <a:rPr lang="en-US" dirty="0" smtClean="0">
                <a:solidFill>
                  <a:schemeClr val="accent1">
                    <a:lumMod val="75000"/>
                  </a:schemeClr>
                </a:solidFill>
              </a:rPr>
              <a:t>events,</a:t>
            </a:r>
          </a:p>
          <a:p>
            <a:pPr>
              <a:spcBef>
                <a:spcPts val="1200"/>
              </a:spcBef>
            </a:pPr>
            <a:r>
              <a:rPr lang="en-US" dirty="0">
                <a:solidFill>
                  <a:schemeClr val="accent1">
                    <a:lumMod val="75000"/>
                  </a:schemeClr>
                </a:solidFill>
              </a:rPr>
              <a:t> </a:t>
            </a:r>
            <a:r>
              <a:rPr lang="en-US" dirty="0" smtClean="0">
                <a:solidFill>
                  <a:schemeClr val="accent1">
                    <a:lumMod val="75000"/>
                  </a:schemeClr>
                </a:solidFill>
              </a:rPr>
              <a:t>Vertical shifting </a:t>
            </a:r>
            <a:r>
              <a:rPr lang="en-US" dirty="0">
                <a:solidFill>
                  <a:schemeClr val="accent1">
                    <a:lumMod val="75000"/>
                  </a:schemeClr>
                </a:solidFill>
              </a:rPr>
              <a:t>of agroclimatic </a:t>
            </a:r>
            <a:r>
              <a:rPr lang="en-US" dirty="0" smtClean="0">
                <a:solidFill>
                  <a:schemeClr val="accent1">
                    <a:lumMod val="75000"/>
                  </a:schemeClr>
                </a:solidFill>
              </a:rPr>
              <a:t>zones</a:t>
            </a:r>
          </a:p>
          <a:p>
            <a:pPr>
              <a:spcBef>
                <a:spcPts val="1200"/>
              </a:spcBef>
            </a:pPr>
            <a:r>
              <a:rPr lang="en-US" dirty="0" smtClean="0">
                <a:solidFill>
                  <a:schemeClr val="accent1">
                    <a:lumMod val="75000"/>
                  </a:schemeClr>
                </a:solidFill>
              </a:rPr>
              <a:t> 80</a:t>
            </a:r>
            <a:r>
              <a:rPr lang="en-US" dirty="0">
                <a:solidFill>
                  <a:schemeClr val="accent1">
                    <a:lumMod val="75000"/>
                  </a:schemeClr>
                </a:solidFill>
              </a:rPr>
              <a:t>% of agricultural lands already affected with desertification </a:t>
            </a:r>
            <a:r>
              <a:rPr lang="en-US" dirty="0" smtClean="0">
                <a:solidFill>
                  <a:schemeClr val="accent1">
                    <a:lumMod val="75000"/>
                  </a:schemeClr>
                </a:solidFill>
              </a:rPr>
              <a:t>processes, climate aridity, landslides </a:t>
            </a:r>
            <a:r>
              <a:rPr lang="en-US" dirty="0">
                <a:solidFill>
                  <a:schemeClr val="accent1">
                    <a:lumMod val="75000"/>
                  </a:schemeClr>
                </a:solidFill>
              </a:rPr>
              <a:t>and flash </a:t>
            </a:r>
            <a:r>
              <a:rPr lang="en-US" dirty="0" smtClean="0">
                <a:solidFill>
                  <a:schemeClr val="accent1">
                    <a:lumMod val="75000"/>
                  </a:schemeClr>
                </a:solidFill>
              </a:rPr>
              <a:t>floods will further </a:t>
            </a:r>
            <a:r>
              <a:rPr lang="en-US" dirty="0">
                <a:solidFill>
                  <a:schemeClr val="accent1">
                    <a:lumMod val="75000"/>
                  </a:schemeClr>
                </a:solidFill>
              </a:rPr>
              <a:t>impact </a:t>
            </a:r>
            <a:r>
              <a:rPr lang="en-US" dirty="0" smtClean="0">
                <a:solidFill>
                  <a:schemeClr val="accent1">
                    <a:lumMod val="75000"/>
                  </a:schemeClr>
                </a:solidFill>
              </a:rPr>
              <a:t>land degradation</a:t>
            </a:r>
            <a:endParaRPr lang="en-US" dirty="0">
              <a:solidFill>
                <a:schemeClr val="accent1">
                  <a:lumMod val="75000"/>
                </a:schemeClr>
              </a:solidFill>
            </a:endParaRPr>
          </a:p>
          <a:p>
            <a:pPr>
              <a:spcBef>
                <a:spcPts val="1200"/>
              </a:spcBef>
            </a:pPr>
            <a:r>
              <a:rPr lang="en-US" dirty="0" smtClean="0">
                <a:solidFill>
                  <a:schemeClr val="accent1">
                    <a:lumMod val="75000"/>
                  </a:schemeClr>
                </a:solidFill>
              </a:rPr>
              <a:t>Rural </a:t>
            </a:r>
            <a:r>
              <a:rPr lang="en-US" dirty="0">
                <a:solidFill>
                  <a:schemeClr val="accent1">
                    <a:lumMod val="75000"/>
                  </a:schemeClr>
                </a:solidFill>
              </a:rPr>
              <a:t>and low-income households  are particularly vulnerable to climate change negative </a:t>
            </a:r>
            <a:r>
              <a:rPr lang="en-US" dirty="0" smtClean="0">
                <a:solidFill>
                  <a:schemeClr val="accent1">
                    <a:lumMod val="75000"/>
                  </a:schemeClr>
                </a:solidFill>
              </a:rPr>
              <a:t>impact – increasing migration, malnutrition, poverty</a:t>
            </a:r>
          </a:p>
        </p:txBody>
      </p:sp>
    </p:spTree>
    <p:extLst>
      <p:ext uri="{BB962C8B-B14F-4D97-AF65-F5344CB8AC3E}">
        <p14:creationId xmlns:p14="http://schemas.microsoft.com/office/powerpoint/2010/main" val="5859216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23" y="138002"/>
            <a:ext cx="11506200" cy="706090"/>
          </a:xfrm>
        </p:spPr>
        <p:txBody>
          <a:bodyPr>
            <a:normAutofit fontScale="90000"/>
          </a:bodyPr>
          <a:lstStyle/>
          <a:p>
            <a:r>
              <a:rPr lang="en-US" sz="3600" b="1" dirty="0" smtClean="0">
                <a:solidFill>
                  <a:schemeClr val="accent1">
                    <a:lumMod val="75000"/>
                  </a:schemeClr>
                </a:solidFill>
                <a:latin typeface="+mn-lt"/>
              </a:rPr>
              <a:t>Agriculture Sector Adaptation Measures Prioritized under Armenia’s Climate Change Policy</a:t>
            </a:r>
            <a:endParaRPr lang="en-US" sz="3600" b="1" dirty="0">
              <a:solidFill>
                <a:schemeClr val="accent1">
                  <a:lumMod val="75000"/>
                </a:schemeClr>
              </a:solidFill>
              <a:latin typeface="+mn-lt"/>
            </a:endParaRPr>
          </a:p>
        </p:txBody>
      </p:sp>
      <p:sp>
        <p:nvSpPr>
          <p:cNvPr id="3" name="Content Placeholder 2"/>
          <p:cNvSpPr>
            <a:spLocks noGrp="1"/>
          </p:cNvSpPr>
          <p:nvPr>
            <p:ph idx="1"/>
          </p:nvPr>
        </p:nvSpPr>
        <p:spPr>
          <a:xfrm>
            <a:off x="430923" y="1364356"/>
            <a:ext cx="9750569" cy="5300214"/>
          </a:xfrm>
        </p:spPr>
        <p:txBody>
          <a:bodyPr>
            <a:noAutofit/>
          </a:bodyPr>
          <a:lstStyle/>
          <a:p>
            <a:pPr marL="0" indent="0">
              <a:lnSpc>
                <a:spcPct val="100000"/>
              </a:lnSpc>
              <a:spcBef>
                <a:spcPts val="0"/>
              </a:spcBef>
              <a:buNone/>
            </a:pPr>
            <a:r>
              <a:rPr lang="en-US" sz="2000" b="1" dirty="0" smtClean="0">
                <a:solidFill>
                  <a:schemeClr val="accent1">
                    <a:lumMod val="75000"/>
                  </a:schemeClr>
                </a:solidFill>
              </a:rPr>
              <a:t>Water Sector</a:t>
            </a:r>
          </a:p>
          <a:p>
            <a:pPr lvl="0">
              <a:lnSpc>
                <a:spcPct val="100000"/>
              </a:lnSpc>
              <a:spcBef>
                <a:spcPts val="0"/>
              </a:spcBef>
            </a:pPr>
            <a:r>
              <a:rPr lang="en-US" sz="2000" dirty="0">
                <a:solidFill>
                  <a:schemeClr val="accent1">
                    <a:lumMod val="75000"/>
                  </a:schemeClr>
                </a:solidFill>
              </a:rPr>
              <a:t>Include the climate change factor in </a:t>
            </a:r>
            <a:r>
              <a:rPr lang="en-US" sz="2000" b="1" dirty="0">
                <a:solidFill>
                  <a:schemeClr val="accent1">
                    <a:lumMod val="75000"/>
                  </a:schemeClr>
                </a:solidFill>
              </a:rPr>
              <a:t>water management plans </a:t>
            </a:r>
            <a:r>
              <a:rPr lang="en-US" sz="2000" dirty="0">
                <a:solidFill>
                  <a:schemeClr val="accent1">
                    <a:lumMod val="75000"/>
                  </a:schemeClr>
                </a:solidFill>
              </a:rPr>
              <a:t>and  consider while  providing water-use permits </a:t>
            </a:r>
            <a:endParaRPr lang="ru-RU" sz="2000" dirty="0">
              <a:solidFill>
                <a:schemeClr val="accent1">
                  <a:lumMod val="75000"/>
                </a:schemeClr>
              </a:solidFill>
            </a:endParaRPr>
          </a:p>
          <a:p>
            <a:pPr>
              <a:lnSpc>
                <a:spcPct val="100000"/>
              </a:lnSpc>
              <a:spcBef>
                <a:spcPts val="0"/>
              </a:spcBef>
            </a:pPr>
            <a:r>
              <a:rPr lang="en-US" sz="2000" dirty="0" smtClean="0">
                <a:solidFill>
                  <a:schemeClr val="accent1">
                    <a:lumMod val="75000"/>
                  </a:schemeClr>
                </a:solidFill>
              </a:rPr>
              <a:t>Expand and optimize the irrigation network, increase storage capacities in reservoirs, reduce losses in the water supply system, promote water saving technologies</a:t>
            </a:r>
          </a:p>
          <a:p>
            <a:pPr lvl="0">
              <a:lnSpc>
                <a:spcPct val="100000"/>
              </a:lnSpc>
              <a:spcBef>
                <a:spcPts val="0"/>
              </a:spcBef>
            </a:pPr>
            <a:r>
              <a:rPr lang="en-US" sz="2000" dirty="0" smtClean="0">
                <a:solidFill>
                  <a:schemeClr val="accent1">
                    <a:lumMod val="75000"/>
                  </a:schemeClr>
                </a:solidFill>
              </a:rPr>
              <a:t>Monitor </a:t>
            </a:r>
            <a:r>
              <a:rPr lang="en-US" sz="2000" dirty="0">
                <a:solidFill>
                  <a:schemeClr val="accent1">
                    <a:lumMod val="75000"/>
                  </a:schemeClr>
                </a:solidFill>
              </a:rPr>
              <a:t>the impact  of CC on </a:t>
            </a:r>
            <a:r>
              <a:rPr lang="en-US" sz="2000" b="1" dirty="0">
                <a:solidFill>
                  <a:schemeClr val="accent1">
                    <a:lumMod val="75000"/>
                  </a:schemeClr>
                </a:solidFill>
              </a:rPr>
              <a:t>ground water </a:t>
            </a:r>
            <a:r>
              <a:rPr lang="en-US" sz="2000" b="1" dirty="0" smtClean="0">
                <a:solidFill>
                  <a:schemeClr val="accent1">
                    <a:lumMod val="75000"/>
                  </a:schemeClr>
                </a:solidFill>
              </a:rPr>
              <a:t>resources</a:t>
            </a:r>
            <a:r>
              <a:rPr lang="en-US" sz="2000" dirty="0" smtClean="0">
                <a:solidFill>
                  <a:schemeClr val="accent1">
                    <a:lumMod val="75000"/>
                  </a:schemeClr>
                </a:solidFill>
              </a:rPr>
              <a:t>,</a:t>
            </a:r>
            <a:endParaRPr lang="en-US" sz="2000" dirty="0">
              <a:solidFill>
                <a:schemeClr val="accent1">
                  <a:lumMod val="75000"/>
                </a:schemeClr>
              </a:solidFill>
            </a:endParaRPr>
          </a:p>
          <a:p>
            <a:pPr marL="0" indent="0">
              <a:lnSpc>
                <a:spcPct val="100000"/>
              </a:lnSpc>
              <a:spcBef>
                <a:spcPts val="0"/>
              </a:spcBef>
              <a:buNone/>
            </a:pPr>
            <a:endParaRPr lang="en-US" sz="2000" b="1" dirty="0" smtClean="0">
              <a:solidFill>
                <a:schemeClr val="accent1">
                  <a:lumMod val="75000"/>
                </a:schemeClr>
              </a:solidFill>
            </a:endParaRPr>
          </a:p>
          <a:p>
            <a:pPr marL="0" indent="0">
              <a:lnSpc>
                <a:spcPct val="100000"/>
              </a:lnSpc>
              <a:spcBef>
                <a:spcPts val="0"/>
              </a:spcBef>
              <a:buNone/>
            </a:pPr>
            <a:r>
              <a:rPr lang="en-US" sz="2000" b="1" dirty="0" smtClean="0">
                <a:solidFill>
                  <a:schemeClr val="accent1">
                    <a:lumMod val="75000"/>
                  </a:schemeClr>
                </a:solidFill>
              </a:rPr>
              <a:t>Agriculture</a:t>
            </a:r>
          </a:p>
          <a:p>
            <a:pPr marL="263525" indent="-263525">
              <a:lnSpc>
                <a:spcPct val="100000"/>
              </a:lnSpc>
              <a:spcBef>
                <a:spcPts val="0"/>
              </a:spcBef>
            </a:pPr>
            <a:r>
              <a:rPr lang="en-US" sz="2000" dirty="0">
                <a:solidFill>
                  <a:schemeClr val="accent1">
                    <a:lumMod val="75000"/>
                  </a:schemeClr>
                </a:solidFill>
              </a:rPr>
              <a:t>Create risk-preventing infrastructures for agricultural producers, and support measures for reduction of agricultural outputs from climate variability (insurance, </a:t>
            </a:r>
            <a:r>
              <a:rPr lang="en-US" sz="2000" dirty="0" smtClean="0">
                <a:solidFill>
                  <a:schemeClr val="accent1">
                    <a:lumMod val="75000"/>
                  </a:schemeClr>
                </a:solidFill>
              </a:rPr>
              <a:t>farmer’s cooperatives</a:t>
            </a:r>
            <a:r>
              <a:rPr lang="en-US" sz="2000" dirty="0">
                <a:solidFill>
                  <a:schemeClr val="accent1">
                    <a:lumMod val="75000"/>
                  </a:schemeClr>
                </a:solidFill>
              </a:rPr>
              <a:t>, diversification of businesses, early warning </a:t>
            </a:r>
            <a:r>
              <a:rPr lang="en-US" sz="2000" dirty="0" smtClean="0">
                <a:solidFill>
                  <a:schemeClr val="accent1">
                    <a:lumMod val="75000"/>
                  </a:schemeClr>
                </a:solidFill>
              </a:rPr>
              <a:t>system government subsidies for promotion of advanced risk mitigation measures- anti-hail nets, construction of greenhouses, mechanisms for  sustainable management of pastures),</a:t>
            </a:r>
            <a:endParaRPr lang="en-US" sz="2000" dirty="0">
              <a:solidFill>
                <a:schemeClr val="accent1">
                  <a:lumMod val="75000"/>
                </a:schemeClr>
              </a:solidFill>
            </a:endParaRPr>
          </a:p>
          <a:p>
            <a:pPr marL="263525" indent="-263525">
              <a:lnSpc>
                <a:spcPct val="100000"/>
              </a:lnSpc>
              <a:spcBef>
                <a:spcPts val="0"/>
              </a:spcBef>
            </a:pPr>
            <a:r>
              <a:rPr lang="en-US" sz="2000" dirty="0">
                <a:solidFill>
                  <a:schemeClr val="accent1">
                    <a:lumMod val="75000"/>
                  </a:schemeClr>
                </a:solidFill>
              </a:rPr>
              <a:t>Develop/strengthen the consultancy/advisory services, and access to new </a:t>
            </a:r>
            <a:r>
              <a:rPr lang="en-US" sz="2000" dirty="0" smtClean="0">
                <a:solidFill>
                  <a:schemeClr val="accent1">
                    <a:lumMod val="75000"/>
                  </a:schemeClr>
                </a:solidFill>
              </a:rPr>
              <a:t>technologies</a:t>
            </a:r>
          </a:p>
          <a:p>
            <a:pPr marL="263525" indent="-263525">
              <a:lnSpc>
                <a:spcPct val="100000"/>
              </a:lnSpc>
              <a:spcBef>
                <a:spcPts val="0"/>
              </a:spcBef>
            </a:pPr>
            <a:endParaRPr lang="en-US" sz="2000" dirty="0">
              <a:solidFill>
                <a:schemeClr val="tx2"/>
              </a:solidFill>
            </a:endParaRPr>
          </a:p>
        </p:txBody>
      </p:sp>
      <p:sp>
        <p:nvSpPr>
          <p:cNvPr id="4" name="Slide Number Placeholder 3"/>
          <p:cNvSpPr>
            <a:spLocks noGrp="1"/>
          </p:cNvSpPr>
          <p:nvPr>
            <p:ph type="sldNum" sz="quarter" idx="12"/>
          </p:nvPr>
        </p:nvSpPr>
        <p:spPr/>
        <p:txBody>
          <a:bodyPr/>
          <a:lstStyle/>
          <a:p>
            <a:fld id="{845C8B7A-4DC5-4A45-AFFF-48DABADF68AD}" type="slidenum">
              <a:rPr lang="en-US" smtClean="0"/>
              <a:pPr/>
              <a:t>62</a:t>
            </a:fld>
            <a:endParaRPr lang="en-US" dirty="0"/>
          </a:p>
        </p:txBody>
      </p:sp>
    </p:spTree>
    <p:extLst>
      <p:ext uri="{BB962C8B-B14F-4D97-AF65-F5344CB8AC3E}">
        <p14:creationId xmlns:p14="http://schemas.microsoft.com/office/powerpoint/2010/main" val="13734735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660" y="1014028"/>
            <a:ext cx="10381371" cy="4067926"/>
          </a:xfrm>
        </p:spPr>
        <p:txBody>
          <a:bodyPr>
            <a:noAutofit/>
          </a:bodyPr>
          <a:lstStyle/>
          <a:p>
            <a:pPr>
              <a:lnSpc>
                <a:spcPct val="100000"/>
              </a:lnSpc>
              <a:spcBef>
                <a:spcPts val="0"/>
              </a:spcBef>
            </a:pPr>
            <a:r>
              <a:rPr lang="en-US" sz="2400" b="1" dirty="0">
                <a:solidFill>
                  <a:schemeClr val="accent1">
                    <a:lumMod val="75000"/>
                  </a:schemeClr>
                </a:solidFill>
                <a:latin typeface="+mj-lt"/>
                <a:ea typeface="+mj-ea"/>
                <a:cs typeface="+mj-cs"/>
              </a:rPr>
              <a:t>Small farming </a:t>
            </a:r>
            <a:r>
              <a:rPr lang="en-US" sz="2400" b="1" dirty="0" smtClean="0">
                <a:solidFill>
                  <a:schemeClr val="accent1">
                    <a:lumMod val="75000"/>
                  </a:schemeClr>
                </a:solidFill>
                <a:latin typeface="+mj-lt"/>
                <a:ea typeface="+mj-ea"/>
                <a:cs typeface="+mj-cs"/>
              </a:rPr>
              <a:t>plots – </a:t>
            </a:r>
            <a:r>
              <a:rPr lang="en-US" sz="2400" b="1" i="1" dirty="0" smtClean="0">
                <a:solidFill>
                  <a:schemeClr val="accent1">
                    <a:lumMod val="75000"/>
                  </a:schemeClr>
                </a:solidFill>
                <a:latin typeface="+mj-lt"/>
                <a:ea typeface="+mj-ea"/>
                <a:cs typeface="+mj-cs"/>
              </a:rPr>
              <a:t>barrier for </a:t>
            </a:r>
            <a:r>
              <a:rPr lang="en-US" sz="2400" b="1" i="1" dirty="0">
                <a:solidFill>
                  <a:schemeClr val="accent1">
                    <a:lumMod val="75000"/>
                  </a:schemeClr>
                </a:solidFill>
                <a:latin typeface="+mj-lt"/>
                <a:ea typeface="+mj-ea"/>
                <a:cs typeface="+mj-cs"/>
              </a:rPr>
              <a:t>advanced agro-meliorative practices, technologies, machinery and </a:t>
            </a:r>
            <a:r>
              <a:rPr lang="en-US" sz="2400" b="1" i="1" dirty="0" smtClean="0">
                <a:solidFill>
                  <a:schemeClr val="accent1">
                    <a:lumMod val="75000"/>
                  </a:schemeClr>
                </a:solidFill>
                <a:latin typeface="+mj-lt"/>
                <a:ea typeface="+mj-ea"/>
                <a:cs typeface="+mj-cs"/>
              </a:rPr>
              <a:t>finance:</a:t>
            </a:r>
          </a:p>
          <a:p>
            <a:pPr>
              <a:lnSpc>
                <a:spcPct val="100000"/>
              </a:lnSpc>
              <a:spcBef>
                <a:spcPts val="0"/>
              </a:spcBef>
            </a:pPr>
            <a:r>
              <a:rPr lang="en-US" sz="2400" b="1" dirty="0" smtClean="0">
                <a:solidFill>
                  <a:schemeClr val="accent1">
                    <a:lumMod val="75000"/>
                  </a:schemeClr>
                </a:solidFill>
                <a:latin typeface="+mj-lt"/>
                <a:ea typeface="+mj-ea"/>
                <a:cs typeface="+mj-cs"/>
              </a:rPr>
              <a:t>Weak links between science and farmers </a:t>
            </a:r>
          </a:p>
          <a:p>
            <a:pPr>
              <a:lnSpc>
                <a:spcPct val="100000"/>
              </a:lnSpc>
              <a:spcBef>
                <a:spcPts val="0"/>
              </a:spcBef>
            </a:pPr>
            <a:r>
              <a:rPr lang="en-US" sz="2400" b="1" dirty="0">
                <a:solidFill>
                  <a:schemeClr val="accent1">
                    <a:lumMod val="75000"/>
                  </a:schemeClr>
                </a:solidFill>
                <a:latin typeface="+mj-lt"/>
                <a:ea typeface="+mj-ea"/>
                <a:cs typeface="+mj-cs"/>
              </a:rPr>
              <a:t>A</a:t>
            </a:r>
            <a:r>
              <a:rPr lang="en-US" sz="2400" b="1" dirty="0" smtClean="0">
                <a:solidFill>
                  <a:schemeClr val="accent1">
                    <a:lumMod val="75000"/>
                  </a:schemeClr>
                </a:solidFill>
                <a:latin typeface="+mj-lt"/>
                <a:ea typeface="+mj-ea"/>
                <a:cs typeface="+mj-cs"/>
              </a:rPr>
              <a:t>griculture statistics are not comprehensive, reliable and user friendly – </a:t>
            </a:r>
            <a:r>
              <a:rPr lang="en-US" sz="2400" b="1" i="1" dirty="0" smtClean="0">
                <a:solidFill>
                  <a:schemeClr val="accent1">
                    <a:lumMod val="75000"/>
                  </a:schemeClr>
                </a:solidFill>
                <a:latin typeface="+mj-lt"/>
                <a:ea typeface="+mj-ea"/>
                <a:cs typeface="+mj-cs"/>
              </a:rPr>
              <a:t>barrier for policy development and introduction of insurance schemes</a:t>
            </a:r>
          </a:p>
          <a:p>
            <a:pPr>
              <a:lnSpc>
                <a:spcPct val="100000"/>
              </a:lnSpc>
              <a:spcBef>
                <a:spcPts val="0"/>
              </a:spcBef>
            </a:pPr>
            <a:r>
              <a:rPr lang="en-US" sz="2400" b="1" dirty="0">
                <a:solidFill>
                  <a:schemeClr val="accent1">
                    <a:lumMod val="75000"/>
                  </a:schemeClr>
                </a:solidFill>
                <a:latin typeface="+mj-lt"/>
                <a:ea typeface="+mj-ea"/>
                <a:cs typeface="+mj-cs"/>
              </a:rPr>
              <a:t>S</a:t>
            </a:r>
            <a:r>
              <a:rPr lang="en-US" sz="2400" b="1" dirty="0" smtClean="0">
                <a:solidFill>
                  <a:schemeClr val="accent1">
                    <a:lumMod val="75000"/>
                  </a:schemeClr>
                </a:solidFill>
                <a:latin typeface="+mj-lt"/>
                <a:ea typeface="+mj-ea"/>
                <a:cs typeface="+mj-cs"/>
              </a:rPr>
              <a:t>tate support is more reactive than proactive -  </a:t>
            </a:r>
            <a:r>
              <a:rPr lang="en-US" sz="2400" b="1" i="1" dirty="0" smtClean="0">
                <a:solidFill>
                  <a:schemeClr val="accent1">
                    <a:lumMod val="75000"/>
                  </a:schemeClr>
                </a:solidFill>
                <a:latin typeface="+mj-lt"/>
                <a:ea typeface="+mj-ea"/>
                <a:cs typeface="+mj-cs"/>
              </a:rPr>
              <a:t>related  to climate related risks management</a:t>
            </a:r>
          </a:p>
          <a:p>
            <a:pPr>
              <a:lnSpc>
                <a:spcPct val="100000"/>
              </a:lnSpc>
              <a:spcBef>
                <a:spcPts val="0"/>
              </a:spcBef>
            </a:pPr>
            <a:r>
              <a:rPr lang="en-US" sz="2400" b="1" dirty="0" smtClean="0">
                <a:solidFill>
                  <a:schemeClr val="accent1">
                    <a:lumMod val="75000"/>
                  </a:schemeClr>
                </a:solidFill>
                <a:latin typeface="+mj-lt"/>
                <a:ea typeface="+mj-ea"/>
                <a:cs typeface="+mj-cs"/>
              </a:rPr>
              <a:t>Financial resources provided by banking sector are short term and with high interest rate –</a:t>
            </a:r>
            <a:r>
              <a:rPr lang="en-US" sz="2400" b="1" i="1" dirty="0" smtClean="0">
                <a:solidFill>
                  <a:schemeClr val="accent1">
                    <a:lumMod val="75000"/>
                  </a:schemeClr>
                </a:solidFill>
                <a:latin typeface="+mj-lt"/>
                <a:ea typeface="+mj-ea"/>
                <a:cs typeface="+mj-cs"/>
              </a:rPr>
              <a:t>a</a:t>
            </a:r>
            <a:r>
              <a:rPr lang="en-US" sz="2400" b="1" i="1" dirty="0">
                <a:solidFill>
                  <a:schemeClr val="accent1">
                    <a:lumMod val="75000"/>
                  </a:schemeClr>
                </a:solidFill>
                <a:latin typeface="+mj-lt"/>
                <a:ea typeface="+mj-ea"/>
                <a:cs typeface="+mj-cs"/>
              </a:rPr>
              <a:t>ffordability issue due to current low economic productivity</a:t>
            </a:r>
          </a:p>
          <a:p>
            <a:pPr>
              <a:lnSpc>
                <a:spcPct val="100000"/>
              </a:lnSpc>
              <a:spcBef>
                <a:spcPts val="0"/>
              </a:spcBef>
            </a:pPr>
            <a:r>
              <a:rPr lang="en-US" sz="2400" b="1" dirty="0" smtClean="0">
                <a:solidFill>
                  <a:schemeClr val="accent1">
                    <a:lumMod val="75000"/>
                  </a:schemeClr>
                </a:solidFill>
                <a:latin typeface="+mj-lt"/>
                <a:ea typeface="+mj-ea"/>
                <a:cs typeface="+mj-cs"/>
              </a:rPr>
              <a:t>Slow rate of new technologies and practices absorption – </a:t>
            </a:r>
            <a:r>
              <a:rPr lang="en-US" sz="2400" b="1" i="1" dirty="0" smtClean="0">
                <a:solidFill>
                  <a:schemeClr val="accent1">
                    <a:lumMod val="75000"/>
                  </a:schemeClr>
                </a:solidFill>
                <a:latin typeface="+mj-lt"/>
                <a:ea typeface="+mj-ea"/>
                <a:cs typeface="+mj-cs"/>
              </a:rPr>
              <a:t>conservativeness of farmers, weak extension services</a:t>
            </a:r>
          </a:p>
        </p:txBody>
      </p:sp>
      <p:sp>
        <p:nvSpPr>
          <p:cNvPr id="4" name="Slide Number Placeholder 3"/>
          <p:cNvSpPr>
            <a:spLocks noGrp="1"/>
          </p:cNvSpPr>
          <p:nvPr>
            <p:ph type="sldNum" sz="quarter" idx="12"/>
          </p:nvPr>
        </p:nvSpPr>
        <p:spPr/>
        <p:txBody>
          <a:bodyPr/>
          <a:lstStyle/>
          <a:p>
            <a:pPr>
              <a:defRPr/>
            </a:pPr>
            <a:fld id="{5DE921EE-771F-4BEE-9047-D876FBA9F342}" type="slidenum">
              <a:rPr lang="en-US" smtClean="0"/>
              <a:pPr>
                <a:defRPr/>
              </a:pPr>
              <a:t>63</a:t>
            </a:fld>
            <a:endParaRPr lang="en-US" dirty="0"/>
          </a:p>
        </p:txBody>
      </p:sp>
      <p:sp>
        <p:nvSpPr>
          <p:cNvPr id="6" name="Title 5"/>
          <p:cNvSpPr>
            <a:spLocks noGrp="1"/>
          </p:cNvSpPr>
          <p:nvPr>
            <p:ph type="title"/>
          </p:nvPr>
        </p:nvSpPr>
        <p:spPr>
          <a:xfrm>
            <a:off x="838200" y="365125"/>
            <a:ext cx="10515600" cy="727951"/>
          </a:xfrm>
        </p:spPr>
        <p:txBody>
          <a:bodyPr>
            <a:normAutofit/>
          </a:bodyPr>
          <a:lstStyle/>
          <a:p>
            <a:r>
              <a:rPr lang="en-US" sz="3600" b="1" dirty="0" smtClean="0">
                <a:solidFill>
                  <a:schemeClr val="accent1">
                    <a:lumMod val="50000"/>
                  </a:schemeClr>
                </a:solidFill>
                <a:latin typeface="+mn-lt"/>
              </a:rPr>
              <a:t>Key Barriers</a:t>
            </a:r>
            <a:endParaRPr lang="en-US" sz="3600" b="1" dirty="0">
              <a:solidFill>
                <a:schemeClr val="accent1">
                  <a:lumMod val="50000"/>
                </a:schemeClr>
              </a:solidFill>
              <a:latin typeface="+mn-lt"/>
            </a:endParaRPr>
          </a:p>
        </p:txBody>
      </p:sp>
    </p:spTree>
    <p:extLst>
      <p:ext uri="{BB962C8B-B14F-4D97-AF65-F5344CB8AC3E}">
        <p14:creationId xmlns:p14="http://schemas.microsoft.com/office/powerpoint/2010/main" val="6690399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28" y="476672"/>
            <a:ext cx="9452324" cy="487362"/>
          </a:xfrm>
        </p:spPr>
        <p:txBody>
          <a:bodyPr>
            <a:noAutofit/>
          </a:bodyPr>
          <a:lstStyle/>
          <a:p>
            <a:r>
              <a:rPr lang="en-US" sz="3600" b="1" dirty="0" smtClean="0">
                <a:solidFill>
                  <a:schemeClr val="accent1">
                    <a:lumMod val="50000"/>
                  </a:schemeClr>
                </a:solidFill>
                <a:latin typeface="+mn-lt"/>
              </a:rPr>
              <a:t>Opportunities for </a:t>
            </a:r>
            <a:r>
              <a:rPr lang="en-US" sz="3600" b="1" dirty="0">
                <a:solidFill>
                  <a:schemeClr val="accent1">
                    <a:lumMod val="50000"/>
                  </a:schemeClr>
                </a:solidFill>
                <a:latin typeface="+mn-lt"/>
              </a:rPr>
              <a:t>A</a:t>
            </a:r>
            <a:r>
              <a:rPr lang="en-US" sz="3600" b="1" dirty="0" smtClean="0">
                <a:solidFill>
                  <a:schemeClr val="accent1">
                    <a:lumMod val="50000"/>
                  </a:schemeClr>
                </a:solidFill>
                <a:latin typeface="+mn-lt"/>
              </a:rPr>
              <a:t>daptation </a:t>
            </a:r>
            <a:endParaRPr lang="en-US" sz="3600" b="1" dirty="0">
              <a:solidFill>
                <a:schemeClr val="accent1">
                  <a:lumMod val="50000"/>
                </a:schemeClr>
              </a:solidFill>
              <a:latin typeface="+mn-lt"/>
            </a:endParaRPr>
          </a:p>
        </p:txBody>
      </p:sp>
      <p:sp>
        <p:nvSpPr>
          <p:cNvPr id="3" name="Content Placeholder 2"/>
          <p:cNvSpPr>
            <a:spLocks noGrp="1"/>
          </p:cNvSpPr>
          <p:nvPr>
            <p:ph idx="1"/>
          </p:nvPr>
        </p:nvSpPr>
        <p:spPr>
          <a:xfrm>
            <a:off x="418684" y="1311205"/>
            <a:ext cx="9604548" cy="4263117"/>
          </a:xfrm>
        </p:spPr>
        <p:txBody>
          <a:bodyPr>
            <a:noAutofit/>
          </a:bodyPr>
          <a:lstStyle/>
          <a:p>
            <a:pPr marL="342900" lvl="1" indent="-342900">
              <a:lnSpc>
                <a:spcPct val="100000"/>
              </a:lnSpc>
              <a:spcBef>
                <a:spcPts val="0"/>
              </a:spcBef>
            </a:pPr>
            <a:r>
              <a:rPr lang="en-US" sz="2400" dirty="0" smtClean="0">
                <a:solidFill>
                  <a:schemeClr val="accent1">
                    <a:lumMod val="50000"/>
                  </a:schemeClr>
                </a:solidFill>
                <a:latin typeface="+mj-lt"/>
              </a:rPr>
              <a:t>Development partners are supporting agriculture sector modernization  </a:t>
            </a:r>
            <a:endParaRPr lang="hy-AM" sz="2400" smtClean="0">
              <a:solidFill>
                <a:schemeClr val="accent1">
                  <a:lumMod val="50000"/>
                </a:schemeClr>
              </a:solidFill>
              <a:latin typeface="+mj-lt"/>
            </a:endParaRPr>
          </a:p>
          <a:p>
            <a:pPr marL="342900" lvl="1" indent="-342900">
              <a:lnSpc>
                <a:spcPct val="100000"/>
              </a:lnSpc>
              <a:spcBef>
                <a:spcPts val="0"/>
              </a:spcBef>
            </a:pPr>
            <a:r>
              <a:rPr lang="en-US" sz="2400" dirty="0" smtClean="0">
                <a:solidFill>
                  <a:schemeClr val="accent1">
                    <a:lumMod val="50000"/>
                  </a:schemeClr>
                </a:solidFill>
                <a:latin typeface="+mj-lt"/>
              </a:rPr>
              <a:t>Government of Armenia prioritize food security and support to rural development:</a:t>
            </a:r>
          </a:p>
          <a:p>
            <a:pPr marL="800100" lvl="2" indent="-342900">
              <a:lnSpc>
                <a:spcPct val="100000"/>
              </a:lnSpc>
              <a:spcBef>
                <a:spcPts val="0"/>
              </a:spcBef>
            </a:pPr>
            <a:r>
              <a:rPr lang="en-US" sz="2400" dirty="0">
                <a:solidFill>
                  <a:schemeClr val="accent1">
                    <a:lumMod val="50000"/>
                  </a:schemeClr>
                </a:solidFill>
                <a:latin typeface="+mj-lt"/>
              </a:rPr>
              <a:t>pilot project for introduction of the agricultural insurance</a:t>
            </a:r>
          </a:p>
          <a:p>
            <a:pPr marL="800100" lvl="2" indent="-342900">
              <a:lnSpc>
                <a:spcPct val="100000"/>
              </a:lnSpc>
              <a:spcBef>
                <a:spcPts val="0"/>
              </a:spcBef>
            </a:pPr>
            <a:r>
              <a:rPr lang="en-US" sz="2400" dirty="0" smtClean="0">
                <a:solidFill>
                  <a:schemeClr val="accent1">
                    <a:lumMod val="50000"/>
                  </a:schemeClr>
                </a:solidFill>
                <a:latin typeface="+mj-lt"/>
              </a:rPr>
              <a:t>subsidy </a:t>
            </a:r>
            <a:r>
              <a:rPr lang="en-US" sz="2400" dirty="0">
                <a:solidFill>
                  <a:schemeClr val="accent1">
                    <a:lumMod val="50000"/>
                  </a:schemeClr>
                </a:solidFill>
                <a:latin typeface="+mj-lt"/>
              </a:rPr>
              <a:t>schemes </a:t>
            </a:r>
            <a:r>
              <a:rPr lang="en-US" sz="2400" dirty="0" smtClean="0">
                <a:solidFill>
                  <a:schemeClr val="accent1">
                    <a:lumMod val="50000"/>
                  </a:schemeClr>
                </a:solidFill>
                <a:latin typeface="+mj-lt"/>
              </a:rPr>
              <a:t>for </a:t>
            </a:r>
            <a:r>
              <a:rPr lang="en-US" sz="2400" dirty="0">
                <a:solidFill>
                  <a:schemeClr val="accent1">
                    <a:lumMod val="50000"/>
                  </a:schemeClr>
                </a:solidFill>
                <a:latin typeface="+mj-lt"/>
              </a:rPr>
              <a:t>promotion of introduction of anti-hail nets, drip irrigation, construction of greenhouses,</a:t>
            </a:r>
          </a:p>
          <a:p>
            <a:pPr marL="800100" lvl="2" indent="-342900">
              <a:lnSpc>
                <a:spcPct val="100000"/>
              </a:lnSpc>
              <a:spcBef>
                <a:spcPts val="0"/>
              </a:spcBef>
            </a:pPr>
            <a:r>
              <a:rPr lang="en-US" sz="2400" dirty="0">
                <a:solidFill>
                  <a:schemeClr val="accent1">
                    <a:lumMod val="50000"/>
                  </a:schemeClr>
                </a:solidFill>
                <a:latin typeface="+mj-lt"/>
              </a:rPr>
              <a:t>s</a:t>
            </a:r>
            <a:r>
              <a:rPr lang="en-US" sz="2400" dirty="0" smtClean="0">
                <a:solidFill>
                  <a:schemeClr val="accent1">
                    <a:lumMod val="50000"/>
                  </a:schemeClr>
                </a:solidFill>
                <a:latin typeface="+mj-lt"/>
              </a:rPr>
              <a:t>upport in establishing cooperatives</a:t>
            </a:r>
          </a:p>
          <a:p>
            <a:pPr marL="342900" lvl="1" indent="-342900">
              <a:lnSpc>
                <a:spcPct val="100000"/>
              </a:lnSpc>
              <a:spcBef>
                <a:spcPts val="0"/>
              </a:spcBef>
            </a:pPr>
            <a:r>
              <a:rPr lang="en-US" sz="2400" dirty="0" smtClean="0">
                <a:solidFill>
                  <a:schemeClr val="accent1">
                    <a:lumMod val="50000"/>
                  </a:schemeClr>
                </a:solidFill>
              </a:rPr>
              <a:t>Project </a:t>
            </a:r>
            <a:r>
              <a:rPr lang="en-US" sz="2400" b="1" dirty="0" smtClean="0">
                <a:solidFill>
                  <a:schemeClr val="accent1">
                    <a:lumMod val="50000"/>
                  </a:schemeClr>
                </a:solidFill>
              </a:rPr>
              <a:t>“National Adaptation Plan to advance medium and long-term adaptation planning in Armenia “</a:t>
            </a:r>
            <a:r>
              <a:rPr lang="en-US" sz="2400" dirty="0" smtClean="0">
                <a:solidFill>
                  <a:schemeClr val="accent1">
                    <a:lumMod val="50000"/>
                  </a:schemeClr>
                </a:solidFill>
              </a:rPr>
              <a:t>developed with support of UNDP   was funded  by Green Climate Fund Readiness Preparatory Programme (June 2018) – </a:t>
            </a:r>
            <a:r>
              <a:rPr lang="en-US" sz="2400" i="1" dirty="0" smtClean="0">
                <a:solidFill>
                  <a:schemeClr val="accent1">
                    <a:lumMod val="50000"/>
                  </a:schemeClr>
                </a:solidFill>
              </a:rPr>
              <a:t>Agriculture sector as main vulnerable sector will be targeted for adaptation policy development.</a:t>
            </a:r>
          </a:p>
          <a:p>
            <a:pPr marL="342900" lvl="1" indent="-342900">
              <a:lnSpc>
                <a:spcPct val="100000"/>
              </a:lnSpc>
              <a:spcBef>
                <a:spcPts val="0"/>
              </a:spcBef>
            </a:pPr>
            <a:endParaRPr lang="en-US" sz="2400" i="1" dirty="0" smtClean="0">
              <a:solidFill>
                <a:schemeClr val="accent1">
                  <a:lumMod val="50000"/>
                </a:schemeClr>
              </a:solidFill>
              <a:latin typeface="+mj-lt"/>
            </a:endParaRPr>
          </a:p>
        </p:txBody>
      </p:sp>
      <p:sp>
        <p:nvSpPr>
          <p:cNvPr id="4" name="Slide Number Placeholder 3"/>
          <p:cNvSpPr>
            <a:spLocks noGrp="1"/>
          </p:cNvSpPr>
          <p:nvPr>
            <p:ph type="sldNum" sz="quarter" idx="12"/>
          </p:nvPr>
        </p:nvSpPr>
        <p:spPr/>
        <p:txBody>
          <a:bodyPr/>
          <a:lstStyle/>
          <a:p>
            <a:pPr>
              <a:defRPr/>
            </a:pPr>
            <a:fld id="{5DE921EE-771F-4BEE-9047-D876FBA9F342}" type="slidenum">
              <a:rPr lang="en-US" smtClean="0"/>
              <a:pPr>
                <a:defRPr/>
              </a:pPr>
              <a:t>64</a:t>
            </a:fld>
            <a:endParaRPr lang="en-US" dirty="0"/>
          </a:p>
        </p:txBody>
      </p:sp>
    </p:spTree>
    <p:extLst>
      <p:ext uri="{BB962C8B-B14F-4D97-AF65-F5344CB8AC3E}">
        <p14:creationId xmlns:p14="http://schemas.microsoft.com/office/powerpoint/2010/main" val="3306185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defTabSz="913529">
              <a:defRPr/>
            </a:pPr>
            <a:r>
              <a:rPr lang="en-US" dirty="0" smtClean="0">
                <a:solidFill>
                  <a:schemeClr val="tx2"/>
                </a:solidFill>
              </a:rPr>
              <a:t>Ajdahak high mountain lake , </a:t>
            </a:r>
            <a:r>
              <a:rPr lang="en-US" sz="3200" dirty="0" smtClean="0">
                <a:solidFill>
                  <a:schemeClr val="tx2"/>
                </a:solidFill>
              </a:rPr>
              <a:t>h.s.l.3593m</a:t>
            </a:r>
            <a:r>
              <a:rPr lang="en-US" dirty="0" smtClean="0">
                <a:solidFill>
                  <a:schemeClr val="tx2"/>
                </a:solidFill>
              </a:rPr>
              <a:t> </a:t>
            </a:r>
            <a:endParaRPr lang="en-US" dirty="0">
              <a:solidFill>
                <a:schemeClr val="tx2"/>
              </a:solidFill>
            </a:endParaRPr>
          </a:p>
        </p:txBody>
      </p:sp>
      <p:pic>
        <p:nvPicPr>
          <p:cNvPr id="25603" name="Content Placeholder 3" descr="Lake at Mount Azhdahak_Old.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838200" y="1602844"/>
            <a:ext cx="4201618" cy="2972057"/>
          </a:xfrm>
        </p:spPr>
      </p:pic>
      <p:pic>
        <p:nvPicPr>
          <p:cNvPr id="25604" name="Picture 4" descr="Lake at Mount Azhdahak_New.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52950" y="1560903"/>
            <a:ext cx="4569299" cy="304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71600" y="4645242"/>
            <a:ext cx="3522945" cy="610436"/>
          </a:xfrm>
          <a:prstGeom prst="rect">
            <a:avLst/>
          </a:prstGeom>
        </p:spPr>
        <p:txBody>
          <a:bodyPr lIns="91396" tIns="45699" rIns="91396" bIns="45699">
            <a:spAutoFit/>
          </a:bodyPr>
          <a:lstStyle/>
          <a:p>
            <a:pPr>
              <a:defRPr/>
            </a:pPr>
            <a:r>
              <a:rPr lang="en-US" sz="3300" dirty="0">
                <a:solidFill>
                  <a:schemeClr val="tx2"/>
                </a:solidFill>
                <a:ea typeface="+mj-ea"/>
                <a:cs typeface="+mj-cs"/>
              </a:rPr>
              <a:t>August, 1984</a:t>
            </a:r>
            <a:endParaRPr lang="en-US" sz="3300" dirty="0">
              <a:solidFill>
                <a:schemeClr val="tx2"/>
              </a:solidFill>
            </a:endParaRPr>
          </a:p>
        </p:txBody>
      </p:sp>
      <p:sp>
        <p:nvSpPr>
          <p:cNvPr id="7" name="Rectangle 6"/>
          <p:cNvSpPr/>
          <p:nvPr/>
        </p:nvSpPr>
        <p:spPr>
          <a:xfrm>
            <a:off x="7365999" y="4645242"/>
            <a:ext cx="2743200" cy="610436"/>
          </a:xfrm>
          <a:prstGeom prst="rect">
            <a:avLst/>
          </a:prstGeom>
        </p:spPr>
        <p:txBody>
          <a:bodyPr wrap="square" lIns="91396" tIns="45699" rIns="91396" bIns="45699">
            <a:spAutoFit/>
          </a:bodyPr>
          <a:lstStyle/>
          <a:p>
            <a:pPr>
              <a:defRPr/>
            </a:pPr>
            <a:r>
              <a:rPr lang="en-US" sz="3300" dirty="0">
                <a:solidFill>
                  <a:schemeClr val="tx2"/>
                </a:solidFill>
                <a:ea typeface="+mj-ea"/>
                <a:cs typeface="+mj-cs"/>
              </a:rPr>
              <a:t>August, 2008</a:t>
            </a:r>
            <a:endParaRPr lang="en-US" sz="3300" dirty="0">
              <a:solidFill>
                <a:schemeClr val="tx2"/>
              </a:solidFill>
            </a:endParaRPr>
          </a:p>
        </p:txBody>
      </p:sp>
      <p:sp>
        <p:nvSpPr>
          <p:cNvPr id="3" name="Slide Number Placeholder 2"/>
          <p:cNvSpPr>
            <a:spLocks noGrp="1"/>
          </p:cNvSpPr>
          <p:nvPr>
            <p:ph type="sldNum" sz="quarter" idx="12"/>
          </p:nvPr>
        </p:nvSpPr>
        <p:spPr/>
        <p:txBody>
          <a:bodyPr/>
          <a:lstStyle/>
          <a:p>
            <a:fld id="{91A7A32E-628F-4D55-94A3-76853FAAA037}" type="slidenum">
              <a:rPr lang="en-US" smtClean="0"/>
              <a:pPr/>
              <a:t>65</a:t>
            </a:fld>
            <a:endParaRPr lang="en-US" dirty="0"/>
          </a:p>
        </p:txBody>
      </p:sp>
      <p:sp>
        <p:nvSpPr>
          <p:cNvPr id="4" name="TextBox 3"/>
          <p:cNvSpPr txBox="1"/>
          <p:nvPr/>
        </p:nvSpPr>
        <p:spPr>
          <a:xfrm>
            <a:off x="1177737" y="5520076"/>
            <a:ext cx="4201617" cy="830997"/>
          </a:xfrm>
          <a:prstGeom prst="rect">
            <a:avLst/>
          </a:prstGeom>
          <a:noFill/>
        </p:spPr>
        <p:txBody>
          <a:bodyPr wrap="square" rtlCol="0">
            <a:spAutoFit/>
          </a:bodyPr>
          <a:lstStyle/>
          <a:p>
            <a:r>
              <a:rPr lang="en-US" sz="2400" dirty="0" smtClean="0">
                <a:hlinkClick r:id="rId4"/>
              </a:rPr>
              <a:t>www.nature-ic.am</a:t>
            </a:r>
            <a:endParaRPr lang="en-US" sz="2400" dirty="0" smtClean="0"/>
          </a:p>
          <a:p>
            <a:r>
              <a:rPr lang="en-US" sz="2400" dirty="0" smtClean="0"/>
              <a:t>diana.harutunyan@undp.org</a:t>
            </a:r>
            <a:endParaRPr lang="en-US" sz="2400" dirty="0"/>
          </a:p>
        </p:txBody>
      </p:sp>
    </p:spTree>
    <p:extLst>
      <p:ext uri="{BB962C8B-B14F-4D97-AF65-F5344CB8AC3E}">
        <p14:creationId xmlns:p14="http://schemas.microsoft.com/office/powerpoint/2010/main" val="11664305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normAutofit lnSpcReduction="10000"/>
          </a:bodyPr>
          <a:lstStyle/>
          <a:p>
            <a:r>
              <a:rPr lang="en-GB" dirty="0"/>
              <a:t>Catherine Mungai</a:t>
            </a:r>
          </a:p>
          <a:p>
            <a:r>
              <a:rPr lang="en-GB" dirty="0"/>
              <a:t>Partnership &amp; Policy Specialist </a:t>
            </a:r>
          </a:p>
        </p:txBody>
      </p:sp>
      <p:sp>
        <p:nvSpPr>
          <p:cNvPr id="5" name="Title 4"/>
          <p:cNvSpPr>
            <a:spLocks noGrp="1"/>
          </p:cNvSpPr>
          <p:nvPr>
            <p:ph type="ctrTitle"/>
          </p:nvPr>
        </p:nvSpPr>
        <p:spPr/>
        <p:txBody>
          <a:bodyPr/>
          <a:lstStyle/>
          <a:p>
            <a:r>
              <a:rPr lang="en-US" dirty="0"/>
              <a:t>CCAFS Science-Policy Dialogue Platforms in East Africa</a:t>
            </a:r>
            <a:endParaRPr lang="en-GB" dirty="0"/>
          </a:p>
        </p:txBody>
      </p:sp>
      <p:pic>
        <p:nvPicPr>
          <p:cNvPr id="11" name="Picture Placeholder 10">
            <a:extLst>
              <a:ext uri="{FF2B5EF4-FFF2-40B4-BE49-F238E27FC236}">
                <a16:creationId xmlns="" xmlns:a16="http://schemas.microsoft.com/office/drawing/2014/main" id="{0A748565-B9A4-4366-9B21-F87EC0807BD2}"/>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00049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24000" y="1"/>
            <a:ext cx="9144000" cy="79785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5" name="Title 1"/>
          <p:cNvSpPr txBox="1">
            <a:spLocks/>
          </p:cNvSpPr>
          <p:nvPr/>
        </p:nvSpPr>
        <p:spPr>
          <a:xfrm>
            <a:off x="1524001" y="1"/>
            <a:ext cx="9144000" cy="797859"/>
          </a:xfrm>
          <a:prstGeom prst="rect">
            <a:avLst/>
          </a:prstGeom>
          <a:solidFill>
            <a:schemeClr val="accent4">
              <a:lumMod val="75000"/>
            </a:schemeClr>
          </a:solidFill>
        </p:spPr>
        <p:txBody>
          <a:bodyPr vert="horz" lIns="91440" tIns="0" rIns="91440" bIns="45720" rtlCol="0" anchor="t" anchorCtr="0">
            <a:noAutofit/>
          </a:bodyPr>
          <a:lstStyle>
            <a:lvl1pPr algn="l" defTabSz="914400" rtl="0" eaLnBrk="1" latinLnBrk="0" hangingPunct="1">
              <a:lnSpc>
                <a:spcPct val="90000"/>
              </a:lnSpc>
              <a:spcBef>
                <a:spcPct val="0"/>
              </a:spcBef>
              <a:buNone/>
              <a:defRPr sz="2800" kern="1200" baseline="0">
                <a:solidFill>
                  <a:srgbClr val="47939C"/>
                </a:solidFill>
                <a:latin typeface="+mj-lt"/>
                <a:ea typeface="+mj-ea"/>
                <a:cs typeface="+mj-cs"/>
              </a:defRPr>
            </a:lvl1pPr>
          </a:lstStyle>
          <a:p>
            <a:pPr marL="177800">
              <a:spcBef>
                <a:spcPts val="1200"/>
              </a:spcBef>
            </a:pPr>
            <a:r>
              <a:rPr lang="en-US" sz="2400" b="1" dirty="0">
                <a:solidFill>
                  <a:schemeClr val="bg1"/>
                </a:solidFill>
              </a:rPr>
              <a:t/>
            </a:r>
            <a:br>
              <a:rPr lang="en-US" sz="2400" b="1" dirty="0">
                <a:solidFill>
                  <a:schemeClr val="bg1"/>
                </a:solidFill>
              </a:rPr>
            </a:br>
            <a:r>
              <a:rPr lang="en-GB" sz="2000" b="1" dirty="0">
                <a:solidFill>
                  <a:schemeClr val="bg1"/>
                </a:solidFill>
              </a:rPr>
              <a:t>CCAFS East Africa focus countries and research sites</a:t>
            </a:r>
          </a:p>
          <a:p>
            <a:pPr marL="177800">
              <a:spcBef>
                <a:spcPts val="1200"/>
              </a:spcBef>
            </a:pPr>
            <a:endParaRPr lang="en-US" sz="2400" b="1" dirty="0">
              <a:solidFill>
                <a:schemeClr val="bg1"/>
              </a:solidFill>
            </a:endParaRPr>
          </a:p>
        </p:txBody>
      </p:sp>
      <p:sp>
        <p:nvSpPr>
          <p:cNvPr id="16" name="Content Placeholder 2"/>
          <p:cNvSpPr txBox="1">
            <a:spLocks/>
          </p:cNvSpPr>
          <p:nvPr/>
        </p:nvSpPr>
        <p:spPr>
          <a:xfrm>
            <a:off x="1180383" y="5725599"/>
            <a:ext cx="8901612" cy="901901"/>
          </a:xfrm>
          <a:prstGeom prst="rect">
            <a:avLst/>
          </a:prstGeom>
          <a:solidFill>
            <a:schemeClr val="bg1"/>
          </a:solidFill>
          <a:ln>
            <a:solidFill>
              <a:schemeClr val="accent1">
                <a:lumMod val="20000"/>
                <a:lumOff val="80000"/>
              </a:schemeClr>
            </a:solidFill>
          </a:ln>
        </p:spPr>
        <p:txBody>
          <a:bodyPr vert="horz" lIns="274320" tIns="91440" rIns="182880" bIns="45720" rtlCol="0">
            <a:noAutofit/>
          </a:bodyPr>
          <a:lstStyle>
            <a:defPPr>
              <a:defRPr lang="en-US"/>
            </a:defPPr>
            <a:lvl1pPr marL="266700" indent="-266700">
              <a:lnSpc>
                <a:spcPct val="90000"/>
              </a:lnSpc>
              <a:spcBef>
                <a:spcPts val="600"/>
              </a:spcBef>
              <a:buClr>
                <a:schemeClr val="accent4">
                  <a:lumMod val="50000"/>
                </a:schemeClr>
              </a:buClr>
              <a:buFont typeface="Arial" panose="020B0604020202020204" pitchFamily="34" charset="0"/>
              <a:buChar char="•"/>
              <a:defRPr sz="400" b="1">
                <a:solidFill>
                  <a:schemeClr val="accent4">
                    <a:lumMod val="50000"/>
                  </a:schemeClr>
                </a:solidFill>
              </a:defRPr>
            </a:lvl1pPr>
            <a:lvl2pPr marL="449263" lvl="1" indent="-182563">
              <a:lnSpc>
                <a:spcPct val="90000"/>
              </a:lnSpc>
              <a:spcBef>
                <a:spcPts val="600"/>
              </a:spcBef>
              <a:buClr>
                <a:schemeClr val="accent4">
                  <a:lumMod val="50000"/>
                </a:schemeClr>
              </a:buClr>
              <a:buSzPct val="70000"/>
              <a:buFont typeface="Wingdings" panose="05000000000000000000" pitchFamily="2" charset="2"/>
              <a:buChar char="Ø"/>
              <a:defRPr sz="1400">
                <a:solidFill>
                  <a:schemeClr val="accent4">
                    <a:lumMod val="50000"/>
                  </a:schemeClr>
                </a:solidFill>
                <a:cs typeface="Arial" panose="020B0604020202020204" pitchFamily="34" charset="0"/>
              </a:defRPr>
            </a:lvl2pPr>
            <a:lvl3pPr marL="625475" indent="-176213">
              <a:lnSpc>
                <a:spcPct val="90000"/>
              </a:lnSpc>
              <a:spcBef>
                <a:spcPts val="400"/>
              </a:spcBef>
              <a:buFont typeface="Arial" panose="020B0604020202020204" pitchFamily="34" charset="0"/>
              <a:buChar char="−"/>
              <a:defRPr sz="1600">
                <a:solidFill>
                  <a:schemeClr val="accent5">
                    <a:lumMod val="50000"/>
                  </a:schemeClr>
                </a:solidFill>
              </a:defRPr>
            </a:lvl3pPr>
            <a:lvl4pPr marL="808038" indent="-182563">
              <a:lnSpc>
                <a:spcPct val="90000"/>
              </a:lnSpc>
              <a:spcBef>
                <a:spcPts val="300"/>
              </a:spcBef>
              <a:buFont typeface="Arial" panose="020B0604020202020204" pitchFamily="34" charset="0"/>
              <a:buChar char="•"/>
              <a:defRPr sz="1400">
                <a:solidFill>
                  <a:schemeClr val="accent5">
                    <a:lumMod val="50000"/>
                  </a:schemeClr>
                </a:solidFill>
              </a:defRPr>
            </a:lvl4pPr>
            <a:lvl5pPr marL="982663" indent="-174625">
              <a:lnSpc>
                <a:spcPct val="90000"/>
              </a:lnSpc>
              <a:spcBef>
                <a:spcPts val="300"/>
              </a:spcBef>
              <a:buFont typeface="Arial" panose="020B0604020202020204" pitchFamily="34" charset="0"/>
              <a:buChar char="•"/>
              <a:defRPr sz="1400">
                <a:solidFill>
                  <a:schemeClr val="accent5">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b="0" dirty="0"/>
              <a:t>Established six research sites across ET, KE, UG and TZ</a:t>
            </a:r>
          </a:p>
          <a:p>
            <a:r>
              <a:rPr lang="en-GB" sz="1600" b="0" dirty="0"/>
              <a:t>Selection based on </a:t>
            </a:r>
            <a:r>
              <a:rPr lang="en-GB" sz="1600" dirty="0"/>
              <a:t>farming systems </a:t>
            </a:r>
            <a:r>
              <a:rPr lang="en-GB" sz="1600" b="0" dirty="0"/>
              <a:t>and </a:t>
            </a:r>
            <a:r>
              <a:rPr lang="en-GB" sz="1600" dirty="0"/>
              <a:t>risk profile, c</a:t>
            </a:r>
            <a:r>
              <a:rPr lang="en-GB" sz="1600" b="0" dirty="0"/>
              <a:t>limatic, </a:t>
            </a:r>
            <a:r>
              <a:rPr lang="en-GB" sz="1600" dirty="0"/>
              <a:t>major agro-ecological</a:t>
            </a:r>
            <a:r>
              <a:rPr lang="en-GB" sz="1600" b="0" dirty="0"/>
              <a:t>, environmental and socio-economic </a:t>
            </a:r>
            <a:r>
              <a:rPr lang="en-GB" sz="1600" dirty="0"/>
              <a:t>challenges</a:t>
            </a:r>
            <a:r>
              <a:rPr lang="en-GB" sz="1600" b="0" dirty="0"/>
              <a:t> and  </a:t>
            </a:r>
            <a:r>
              <a:rPr lang="en-GB" sz="1600" dirty="0"/>
              <a:t>livelihoods</a:t>
            </a:r>
          </a:p>
        </p:txBody>
      </p:sp>
      <p:pic>
        <p:nvPicPr>
          <p:cNvPr id="3" name="Picture 2">
            <a:extLst>
              <a:ext uri="{FF2B5EF4-FFF2-40B4-BE49-F238E27FC236}">
                <a16:creationId xmlns="" xmlns:a16="http://schemas.microsoft.com/office/drawing/2014/main" id="{48EE07FE-3840-B845-82B1-088B0DA793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48553" y="422816"/>
            <a:ext cx="8165272" cy="6204684"/>
          </a:xfrm>
          <a:prstGeom prst="rect">
            <a:avLst/>
          </a:prstGeom>
        </p:spPr>
      </p:pic>
    </p:spTree>
    <p:extLst>
      <p:ext uri="{BB962C8B-B14F-4D97-AF65-F5344CB8AC3E}">
        <p14:creationId xmlns:p14="http://schemas.microsoft.com/office/powerpoint/2010/main" val="2199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24000" y="1"/>
            <a:ext cx="9144000" cy="79785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1"/>
          <p:cNvSpPr txBox="1">
            <a:spLocks/>
          </p:cNvSpPr>
          <p:nvPr/>
        </p:nvSpPr>
        <p:spPr>
          <a:xfrm>
            <a:off x="1524001" y="1"/>
            <a:ext cx="9144000" cy="461639"/>
          </a:xfrm>
          <a:prstGeom prst="rect">
            <a:avLst/>
          </a:prstGeom>
          <a:solidFill>
            <a:schemeClr val="accent4">
              <a:lumMod val="75000"/>
            </a:schemeClr>
          </a:solidFill>
        </p:spPr>
        <p:txBody>
          <a:bodyPr vert="horz" lIns="91440" tIns="0" rIns="91440" bIns="45720" rtlCol="0" anchor="t" anchorCtr="0">
            <a:noAutofit/>
          </a:bodyPr>
          <a:lstStyle>
            <a:lvl1pPr algn="l" defTabSz="914400" rtl="0" eaLnBrk="1" latinLnBrk="0" hangingPunct="1">
              <a:lnSpc>
                <a:spcPct val="90000"/>
              </a:lnSpc>
              <a:spcBef>
                <a:spcPct val="0"/>
              </a:spcBef>
              <a:buNone/>
              <a:defRPr sz="2800" kern="1200" baseline="0">
                <a:solidFill>
                  <a:srgbClr val="47939C"/>
                </a:solidFill>
                <a:latin typeface="+mj-lt"/>
                <a:ea typeface="+mj-ea"/>
                <a:cs typeface="+mj-cs"/>
              </a:defRPr>
            </a:lvl1pPr>
          </a:lstStyle>
          <a:p>
            <a:pPr marL="177800">
              <a:spcBef>
                <a:spcPts val="1200"/>
              </a:spcBef>
            </a:pPr>
            <a:r>
              <a:rPr lang="en-GB" sz="2000" b="1" dirty="0">
                <a:solidFill>
                  <a:schemeClr val="bg1"/>
                </a:solidFill>
              </a:rPr>
              <a:t>Policies, strategies and priority actions in EA </a:t>
            </a:r>
            <a:endParaRPr lang="en-US" sz="2000" b="1" dirty="0">
              <a:solidFill>
                <a:schemeClr val="bg1"/>
              </a:solidFill>
            </a:endParaRPr>
          </a:p>
        </p:txBody>
      </p:sp>
      <p:graphicFrame>
        <p:nvGraphicFramePr>
          <p:cNvPr id="8" name="Content Placeholder 4">
            <a:extLst>
              <a:ext uri="{FF2B5EF4-FFF2-40B4-BE49-F238E27FC236}">
                <a16:creationId xmlns="" xmlns:a16="http://schemas.microsoft.com/office/drawing/2014/main" id="{4164A47B-5295-4144-9704-C1705B574FEC}"/>
              </a:ext>
            </a:extLst>
          </p:cNvPr>
          <p:cNvGraphicFramePr>
            <a:graphicFrameLocks/>
          </p:cNvGraphicFramePr>
          <p:nvPr>
            <p:extLst>
              <p:ext uri="{D42A27DB-BD31-4B8C-83A1-F6EECF244321}">
                <p14:modId xmlns:p14="http://schemas.microsoft.com/office/powerpoint/2010/main" val="1279833370"/>
              </p:ext>
            </p:extLst>
          </p:nvPr>
        </p:nvGraphicFramePr>
        <p:xfrm>
          <a:off x="1523999" y="461639"/>
          <a:ext cx="9144000" cy="6911257"/>
        </p:xfrm>
        <a:graphic>
          <a:graphicData uri="http://schemas.openxmlformats.org/drawingml/2006/table">
            <a:tbl>
              <a:tblPr firstRow="1" bandRow="1">
                <a:tableStyleId>{7DF18680-E054-41AD-8BC1-D1AEF772440D}</a:tableStyleId>
              </a:tblPr>
              <a:tblGrid>
                <a:gridCol w="1953088">
                  <a:extLst>
                    <a:ext uri="{9D8B030D-6E8A-4147-A177-3AD203B41FA5}">
                      <a16:colId xmlns="" xmlns:a16="http://schemas.microsoft.com/office/drawing/2014/main" val="2513525949"/>
                    </a:ext>
                  </a:extLst>
                </a:gridCol>
                <a:gridCol w="2104008">
                  <a:extLst>
                    <a:ext uri="{9D8B030D-6E8A-4147-A177-3AD203B41FA5}">
                      <a16:colId xmlns="" xmlns:a16="http://schemas.microsoft.com/office/drawing/2014/main" val="177569601"/>
                    </a:ext>
                  </a:extLst>
                </a:gridCol>
                <a:gridCol w="2583402">
                  <a:extLst>
                    <a:ext uri="{9D8B030D-6E8A-4147-A177-3AD203B41FA5}">
                      <a16:colId xmlns="" xmlns:a16="http://schemas.microsoft.com/office/drawing/2014/main" val="1158789934"/>
                    </a:ext>
                  </a:extLst>
                </a:gridCol>
                <a:gridCol w="2503502">
                  <a:extLst>
                    <a:ext uri="{9D8B030D-6E8A-4147-A177-3AD203B41FA5}">
                      <a16:colId xmlns="" xmlns:a16="http://schemas.microsoft.com/office/drawing/2014/main" val="2293047898"/>
                    </a:ext>
                  </a:extLst>
                </a:gridCol>
              </a:tblGrid>
              <a:tr h="331048">
                <a:tc>
                  <a:txBody>
                    <a:bodyPr/>
                    <a:lstStyle/>
                    <a:p>
                      <a:pPr marL="0" algn="l" defTabSz="914400" rtl="0" eaLnBrk="1" latinLnBrk="0" hangingPunct="1"/>
                      <a:r>
                        <a:rPr lang="en-GB" sz="1600" b="1" kern="1200" dirty="0">
                          <a:solidFill>
                            <a:schemeClr val="bg1"/>
                          </a:solidFill>
                          <a:latin typeface="+mn-lt"/>
                          <a:ea typeface="+mn-ea"/>
                          <a:cs typeface="+mn-cs"/>
                        </a:rPr>
                        <a:t>Kenya</a:t>
                      </a:r>
                      <a:endParaRPr lang="en-US" sz="1600" b="1" kern="1200" dirty="0">
                        <a:solidFill>
                          <a:schemeClr val="bg1"/>
                        </a:solidFill>
                        <a:latin typeface="+mn-lt"/>
                        <a:ea typeface="+mn-ea"/>
                        <a:cs typeface="+mn-cs"/>
                      </a:endParaRPr>
                    </a:p>
                  </a:txBody>
                  <a:tcPr>
                    <a:solidFill>
                      <a:srgbClr val="65AFB8"/>
                    </a:solidFill>
                  </a:tcPr>
                </a:tc>
                <a:tc>
                  <a:txBody>
                    <a:bodyPr/>
                    <a:lstStyle/>
                    <a:p>
                      <a:r>
                        <a:rPr lang="en-GB" sz="1600" b="1" dirty="0">
                          <a:solidFill>
                            <a:schemeClr val="bg1"/>
                          </a:solidFill>
                          <a:latin typeface="+mn-lt"/>
                        </a:rPr>
                        <a:t>Tanzania </a:t>
                      </a:r>
                      <a:endParaRPr lang="en-US" sz="1600" b="1" dirty="0">
                        <a:solidFill>
                          <a:schemeClr val="bg1"/>
                        </a:solidFill>
                        <a:latin typeface="+mn-lt"/>
                      </a:endParaRPr>
                    </a:p>
                  </a:txBody>
                  <a:tcPr>
                    <a:solidFill>
                      <a:srgbClr val="65AFB8"/>
                    </a:solidFill>
                  </a:tcPr>
                </a:tc>
                <a:tc>
                  <a:txBody>
                    <a:bodyPr/>
                    <a:lstStyle/>
                    <a:p>
                      <a:r>
                        <a:rPr lang="en-GB" sz="1600" b="1" dirty="0">
                          <a:solidFill>
                            <a:schemeClr val="bg1"/>
                          </a:solidFill>
                          <a:latin typeface="+mn-lt"/>
                        </a:rPr>
                        <a:t>Uganda</a:t>
                      </a:r>
                      <a:endParaRPr lang="en-US" sz="1600" b="1" dirty="0">
                        <a:solidFill>
                          <a:schemeClr val="bg1"/>
                        </a:solidFill>
                        <a:latin typeface="+mn-lt"/>
                      </a:endParaRPr>
                    </a:p>
                  </a:txBody>
                  <a:tcPr>
                    <a:solidFill>
                      <a:srgbClr val="65AFB8"/>
                    </a:solidFill>
                  </a:tcPr>
                </a:tc>
                <a:tc>
                  <a:txBody>
                    <a:bodyPr/>
                    <a:lstStyle/>
                    <a:p>
                      <a:r>
                        <a:rPr lang="en-GB" sz="1600" b="1" dirty="0">
                          <a:solidFill>
                            <a:schemeClr val="bg1"/>
                          </a:solidFill>
                          <a:latin typeface="+mn-lt"/>
                        </a:rPr>
                        <a:t>Ethiopia</a:t>
                      </a:r>
                      <a:endParaRPr lang="en-US" sz="1600" b="1" dirty="0">
                        <a:solidFill>
                          <a:schemeClr val="bg1"/>
                        </a:solidFill>
                        <a:latin typeface="+mn-lt"/>
                      </a:endParaRPr>
                    </a:p>
                  </a:txBody>
                  <a:tcPr>
                    <a:solidFill>
                      <a:srgbClr val="65AFB8"/>
                    </a:solidFill>
                  </a:tcPr>
                </a:tc>
                <a:extLst>
                  <a:ext uri="{0D108BD9-81ED-4DB2-BD59-A6C34878D82A}">
                    <a16:rowId xmlns="" xmlns:a16="http://schemas.microsoft.com/office/drawing/2014/main" val="1480710769"/>
                  </a:ext>
                </a:extLst>
              </a:tr>
              <a:tr h="956529">
                <a:tc>
                  <a:txBody>
                    <a:bodyPr/>
                    <a:lstStyle/>
                    <a:p>
                      <a:pPr>
                        <a:spcBef>
                          <a:spcPts val="600"/>
                        </a:spcBef>
                      </a:pPr>
                      <a:r>
                        <a:rPr lang="en-US" sz="1300" kern="1200" dirty="0">
                          <a:solidFill>
                            <a:schemeClr val="tx1">
                              <a:lumMod val="75000"/>
                              <a:lumOff val="25000"/>
                            </a:schemeClr>
                          </a:solidFill>
                          <a:effectLst/>
                          <a:latin typeface="+mn-lt"/>
                        </a:rPr>
                        <a:t>National Climate Change Action plan  (2013–2017, under review)</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kern="1200" dirty="0">
                          <a:solidFill>
                            <a:schemeClr val="tx1">
                              <a:lumMod val="75000"/>
                              <a:lumOff val="25000"/>
                            </a:schemeClr>
                          </a:solidFill>
                          <a:effectLst/>
                          <a:latin typeface="+mn-lt"/>
                        </a:rPr>
                        <a:t>Nati</a:t>
                      </a:r>
                      <a:r>
                        <a:rPr lang="en-US" sz="1300" kern="1200" dirty="0">
                          <a:solidFill>
                            <a:schemeClr val="tx1">
                              <a:lumMod val="75000"/>
                              <a:lumOff val="25000"/>
                            </a:schemeClr>
                          </a:solidFill>
                          <a:effectLst/>
                          <a:latin typeface="+mn-lt"/>
                          <a:ea typeface="+mn-ea"/>
                          <a:cs typeface="+mn-cs"/>
                        </a:rPr>
                        <a:t>onal Climate Change Strategy (2012)</a:t>
                      </a:r>
                    </a:p>
                  </a:txBody>
                  <a:tcPr>
                    <a:solidFill>
                      <a:srgbClr val="EBF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lumMod val="75000"/>
                              <a:lumOff val="25000"/>
                            </a:schemeClr>
                          </a:solidFill>
                          <a:effectLst/>
                          <a:latin typeface="+mn-lt"/>
                        </a:rPr>
                        <a:t>National Climate Change Policy (2013)</a:t>
                      </a:r>
                      <a:endParaRPr lang="en-US" sz="1300" dirty="0">
                        <a:solidFill>
                          <a:schemeClr val="tx1">
                            <a:lumMod val="75000"/>
                            <a:lumOff val="25000"/>
                          </a:schemeClr>
                        </a:solidFill>
                        <a:latin typeface="+mn-lt"/>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kern="1200" dirty="0">
                          <a:solidFill>
                            <a:schemeClr val="tx1">
                              <a:lumMod val="75000"/>
                              <a:lumOff val="25000"/>
                            </a:schemeClr>
                          </a:solidFill>
                          <a:effectLst/>
                          <a:latin typeface="+mn-lt"/>
                        </a:rPr>
                        <a:t>Climate Resilient Green Economy Strategy (2011)</a:t>
                      </a:r>
                      <a:endParaRPr lang="en-GB" sz="1300" dirty="0">
                        <a:solidFill>
                          <a:schemeClr val="tx1">
                            <a:lumMod val="75000"/>
                            <a:lumOff val="25000"/>
                          </a:schemeClr>
                        </a:solidFill>
                        <a:latin typeface="+mn-lt"/>
                      </a:endParaRPr>
                    </a:p>
                    <a:p>
                      <a:pPr>
                        <a:spcBef>
                          <a:spcPts val="600"/>
                        </a:spcBef>
                        <a:spcAft>
                          <a:spcPts val="0"/>
                        </a:spcAft>
                      </a:pPr>
                      <a:r>
                        <a:rPr lang="en-GB" sz="1300" dirty="0">
                          <a:solidFill>
                            <a:schemeClr val="tx1">
                              <a:lumMod val="75000"/>
                              <a:lumOff val="25000"/>
                            </a:schemeClr>
                          </a:solidFill>
                          <a:latin typeface="+mn-lt"/>
                        </a:rPr>
                        <a:t>Climate Resilience Strategy for Agriculture and Forestry (2011) </a:t>
                      </a:r>
                    </a:p>
                  </a:txBody>
                  <a:tcPr>
                    <a:solidFill>
                      <a:srgbClr val="EBF5E4"/>
                    </a:solidFill>
                  </a:tcPr>
                </a:tc>
                <a:extLst>
                  <a:ext uri="{0D108BD9-81ED-4DB2-BD59-A6C34878D82A}">
                    <a16:rowId xmlns="" xmlns:a16="http://schemas.microsoft.com/office/drawing/2014/main" val="538301528"/>
                  </a:ext>
                </a:extLst>
              </a:tr>
              <a:tr h="114362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kern="1200" dirty="0">
                          <a:solidFill>
                            <a:schemeClr val="tx1">
                              <a:lumMod val="75000"/>
                              <a:lumOff val="25000"/>
                            </a:schemeClr>
                          </a:solidFill>
                          <a:effectLst/>
                          <a:latin typeface="+mn-lt"/>
                        </a:rPr>
                        <a:t>Climate Change Bill (2014)</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kern="1200" dirty="0">
                          <a:solidFill>
                            <a:schemeClr val="tx1">
                              <a:lumMod val="75000"/>
                              <a:lumOff val="25000"/>
                            </a:schemeClr>
                          </a:solidFill>
                          <a:effectLst/>
                          <a:latin typeface="+mn-lt"/>
                        </a:rPr>
                        <a:t>National Climate Change Act and Policy (2016)</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lumMod val="75000"/>
                              <a:lumOff val="25000"/>
                            </a:schemeClr>
                          </a:solidFill>
                          <a:effectLst/>
                          <a:latin typeface="+mn-lt"/>
                        </a:rPr>
                        <a:t>National Climate Change Finance Analysis (2013)</a:t>
                      </a:r>
                    </a:p>
                    <a:p>
                      <a:endParaRPr lang="en-US" sz="1300" dirty="0">
                        <a:solidFill>
                          <a:schemeClr val="tx1">
                            <a:lumMod val="75000"/>
                            <a:lumOff val="25000"/>
                          </a:schemeClr>
                        </a:solidFill>
                        <a:latin typeface="+mn-lt"/>
                      </a:endParaRPr>
                    </a:p>
                  </a:txBody>
                  <a:tcPr>
                    <a:solidFill>
                      <a:srgbClr val="EBF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lumMod val="75000"/>
                              <a:lumOff val="25000"/>
                            </a:schemeClr>
                          </a:solidFill>
                          <a:effectLst/>
                          <a:latin typeface="+mn-lt"/>
                        </a:rPr>
                        <a:t>National Adaptation Programme of Action (2007)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kern="1200" dirty="0">
                        <a:solidFill>
                          <a:schemeClr val="tx1">
                            <a:lumMod val="75000"/>
                            <a:lumOff val="25000"/>
                          </a:schemeClr>
                        </a:solidFill>
                        <a:effectLst/>
                        <a:latin typeface="+mn-lt"/>
                      </a:endParaRPr>
                    </a:p>
                    <a:p>
                      <a:endParaRPr lang="en-US" sz="1300" dirty="0">
                        <a:solidFill>
                          <a:schemeClr val="tx1">
                            <a:lumMod val="75000"/>
                            <a:lumOff val="25000"/>
                          </a:schemeClr>
                        </a:solidFill>
                        <a:latin typeface="+mn-lt"/>
                      </a:endParaRPr>
                    </a:p>
                  </a:txBody>
                  <a:tcPr>
                    <a:solidFill>
                      <a:schemeClr val="accent5">
                        <a:lumMod val="20000"/>
                        <a:lumOff val="80000"/>
                      </a:schemeClr>
                    </a:solidFill>
                  </a:tcPr>
                </a:tc>
                <a:tc>
                  <a:txBody>
                    <a:bodyPr/>
                    <a:lstStyle/>
                    <a:p>
                      <a:pPr>
                        <a:spcBef>
                          <a:spcPts val="600"/>
                        </a:spcBef>
                      </a:pPr>
                      <a:r>
                        <a:rPr lang="en-US" sz="1300" kern="1200" dirty="0">
                          <a:solidFill>
                            <a:schemeClr val="tx1">
                              <a:lumMod val="75000"/>
                              <a:lumOff val="25000"/>
                            </a:schemeClr>
                          </a:solidFill>
                          <a:effectLst/>
                          <a:latin typeface="+mn-lt"/>
                        </a:rPr>
                        <a:t>National Adaptation Programme of Action (2007)</a:t>
                      </a:r>
                    </a:p>
                    <a:p>
                      <a:pPr>
                        <a:spcBef>
                          <a:spcPts val="600"/>
                        </a:spcBef>
                      </a:pPr>
                      <a:r>
                        <a:rPr lang="en-GB" sz="1300" kern="1200" dirty="0">
                          <a:solidFill>
                            <a:schemeClr val="tx1">
                              <a:lumMod val="75000"/>
                              <a:lumOff val="25000"/>
                            </a:schemeClr>
                          </a:solidFill>
                          <a:effectLst/>
                          <a:latin typeface="+mn-lt"/>
                        </a:rPr>
                        <a:t>N</a:t>
                      </a:r>
                      <a:r>
                        <a:rPr lang="en-US" sz="1300" kern="1200" dirty="0">
                          <a:solidFill>
                            <a:schemeClr val="tx1">
                              <a:lumMod val="75000"/>
                              <a:lumOff val="25000"/>
                            </a:schemeClr>
                          </a:solidFill>
                          <a:effectLst/>
                          <a:latin typeface="+mn-lt"/>
                        </a:rPr>
                        <a:t>ational Adaptation Plan (2017)</a:t>
                      </a:r>
                      <a:endParaRPr lang="en-US" sz="1300" dirty="0">
                        <a:solidFill>
                          <a:schemeClr val="tx1">
                            <a:lumMod val="75000"/>
                            <a:lumOff val="25000"/>
                          </a:schemeClr>
                        </a:solidFill>
                        <a:latin typeface="+mn-lt"/>
                      </a:endParaRPr>
                    </a:p>
                  </a:txBody>
                  <a:tcPr>
                    <a:solidFill>
                      <a:srgbClr val="EBF5E4"/>
                    </a:solidFill>
                  </a:tcPr>
                </a:tc>
                <a:extLst>
                  <a:ext uri="{0D108BD9-81ED-4DB2-BD59-A6C34878D82A}">
                    <a16:rowId xmlns="" xmlns:a16="http://schemas.microsoft.com/office/drawing/2014/main" val="2594720656"/>
                  </a:ext>
                </a:extLst>
              </a:tr>
              <a:tr h="1445659">
                <a:tc>
                  <a:txBody>
                    <a:bodyPr/>
                    <a:lstStyle/>
                    <a:p>
                      <a:pPr lvl="0"/>
                      <a:r>
                        <a:rPr lang="en-US" sz="1300" kern="1200" dirty="0">
                          <a:solidFill>
                            <a:schemeClr val="tx1">
                              <a:lumMod val="75000"/>
                              <a:lumOff val="25000"/>
                            </a:schemeClr>
                          </a:solidFill>
                          <a:effectLst/>
                          <a:latin typeface="+mn-lt"/>
                        </a:rPr>
                        <a:t>National Climate Change Response Strategy (2010)</a:t>
                      </a:r>
                    </a:p>
                    <a:p>
                      <a:pPr lvl="0"/>
                      <a:endParaRPr lang="en-US" sz="1300" kern="1200" dirty="0">
                        <a:solidFill>
                          <a:schemeClr val="tx1">
                            <a:lumMod val="75000"/>
                            <a:lumOff val="25000"/>
                          </a:schemeClr>
                        </a:solidFill>
                        <a:effectLst/>
                        <a:latin typeface="+mn-lt"/>
                      </a:endParaRPr>
                    </a:p>
                    <a:p>
                      <a:pPr marL="0" lvl="0" algn="l" defTabSz="914400" rtl="0" eaLnBrk="1" latinLnBrk="0" hangingPunct="1"/>
                      <a:r>
                        <a:rPr lang="fr-FR" sz="1300" kern="1200" dirty="0">
                          <a:solidFill>
                            <a:schemeClr val="tx1">
                              <a:lumMod val="75000"/>
                              <a:lumOff val="25000"/>
                            </a:schemeClr>
                          </a:solidFill>
                          <a:effectLst/>
                          <a:latin typeface="+mn-lt"/>
                          <a:ea typeface="+mn-ea"/>
                          <a:cs typeface="+mn-cs"/>
                        </a:rPr>
                        <a:t>Kenya National Adaptation Plan (2015-2030)</a:t>
                      </a:r>
                      <a:endParaRPr lang="en-US" sz="1300" kern="1200" dirty="0">
                        <a:solidFill>
                          <a:schemeClr val="tx1">
                            <a:lumMod val="75000"/>
                            <a:lumOff val="25000"/>
                          </a:schemeClr>
                        </a:solidFill>
                        <a:effectLst/>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lumMod val="75000"/>
                              <a:lumOff val="25000"/>
                            </a:schemeClr>
                          </a:solidFill>
                          <a:effectLst/>
                          <a:latin typeface="+mn-lt"/>
                        </a:rPr>
                        <a:t>National Climate Change Communication Strategy (2012–2017)</a:t>
                      </a:r>
                    </a:p>
                  </a:txBody>
                  <a:tcPr>
                    <a:solidFill>
                      <a:srgbClr val="EBF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lumMod val="75000"/>
                              <a:lumOff val="25000"/>
                            </a:schemeClr>
                          </a:solidFill>
                          <a:effectLst/>
                          <a:latin typeface="+mn-lt"/>
                        </a:rPr>
                        <a:t>Climate Change Costed Implementation Strategy (2013)</a:t>
                      </a:r>
                      <a:endParaRPr lang="en-US" sz="1300" dirty="0">
                        <a:solidFill>
                          <a:schemeClr val="tx1">
                            <a:lumMod val="75000"/>
                            <a:lumOff val="25000"/>
                          </a:schemeClr>
                        </a:solidFill>
                        <a:latin typeface="+mn-lt"/>
                      </a:endParaRPr>
                    </a:p>
                  </a:txBody>
                  <a:tcPr>
                    <a:solidFill>
                      <a:schemeClr val="accent5">
                        <a:lumMod val="20000"/>
                        <a:lumOff val="80000"/>
                      </a:schemeClr>
                    </a:solidFill>
                  </a:tcPr>
                </a:tc>
                <a:tc>
                  <a:txBody>
                    <a:bodyPr/>
                    <a:lstStyle/>
                    <a:p>
                      <a:r>
                        <a:rPr lang="en-GB" sz="1300" dirty="0">
                          <a:solidFill>
                            <a:schemeClr val="tx1">
                              <a:lumMod val="75000"/>
                              <a:lumOff val="25000"/>
                            </a:schemeClr>
                          </a:solidFill>
                          <a:latin typeface="+mn-lt"/>
                        </a:rPr>
                        <a:t>National Policy and Strategy on Disaster Risk Management (2013)</a:t>
                      </a:r>
                    </a:p>
                  </a:txBody>
                  <a:tcPr>
                    <a:solidFill>
                      <a:srgbClr val="EBF5E4"/>
                    </a:solidFill>
                  </a:tcPr>
                </a:tc>
                <a:extLst>
                  <a:ext uri="{0D108BD9-81ED-4DB2-BD59-A6C34878D82A}">
                    <a16:rowId xmlns="" xmlns:a16="http://schemas.microsoft.com/office/drawing/2014/main" val="3790359621"/>
                  </a:ext>
                </a:extLst>
              </a:tr>
              <a:tr h="2069385">
                <a:tc>
                  <a:txBody>
                    <a:bodyPr/>
                    <a:lstStyle/>
                    <a:p>
                      <a:pPr marL="0" algn="l" defTabSz="914400" rtl="0" eaLnBrk="1" latinLnBrk="0" hangingPunct="1">
                        <a:spcBef>
                          <a:spcPts val="600"/>
                        </a:spcBef>
                      </a:pPr>
                      <a:r>
                        <a:rPr lang="en-US" sz="1300" kern="1200" dirty="0">
                          <a:solidFill>
                            <a:schemeClr val="tx1">
                              <a:lumMod val="75000"/>
                              <a:lumOff val="25000"/>
                            </a:schemeClr>
                          </a:solidFill>
                          <a:effectLst/>
                          <a:latin typeface="+mn-lt"/>
                        </a:rPr>
                        <a:t>Climate Finance Policy (2017)</a:t>
                      </a:r>
                    </a:p>
                    <a:p>
                      <a:pPr marL="0" algn="l" defTabSz="914400" rtl="0" eaLnBrk="1" latinLnBrk="0" hangingPunct="1">
                        <a:spcBef>
                          <a:spcPts val="600"/>
                        </a:spcBef>
                      </a:pPr>
                      <a:r>
                        <a:rPr lang="en-GB" sz="1300" kern="1200" dirty="0">
                          <a:solidFill>
                            <a:schemeClr val="tx1">
                              <a:lumMod val="75000"/>
                              <a:lumOff val="25000"/>
                            </a:schemeClr>
                          </a:solidFill>
                          <a:latin typeface="+mn-lt"/>
                          <a:ea typeface="+mn-ea"/>
                          <a:cs typeface="+mn-cs"/>
                        </a:rPr>
                        <a:t>Climate smart agriculture </a:t>
                      </a:r>
                      <a:r>
                        <a:rPr lang="en-US" sz="1300" kern="1200" dirty="0">
                          <a:solidFill>
                            <a:schemeClr val="tx1">
                              <a:lumMod val="75000"/>
                              <a:lumOff val="25000"/>
                            </a:schemeClr>
                          </a:solidFill>
                          <a:effectLst/>
                          <a:latin typeface="+mn-lt"/>
                        </a:rPr>
                        <a:t>Strategy (2017–2026)</a:t>
                      </a:r>
                    </a:p>
                    <a:p>
                      <a:pPr marL="0" algn="l" defTabSz="914400" rtl="0" eaLnBrk="1" latinLnBrk="0" hangingPunct="1">
                        <a:spcBef>
                          <a:spcPts val="600"/>
                        </a:spcBef>
                      </a:pPr>
                      <a:r>
                        <a:rPr lang="en-US" sz="1300" kern="1200" dirty="0">
                          <a:solidFill>
                            <a:schemeClr val="tx1">
                              <a:lumMod val="75000"/>
                              <a:lumOff val="25000"/>
                            </a:schemeClr>
                          </a:solidFill>
                          <a:effectLst/>
                          <a:latin typeface="+mn-lt"/>
                          <a:ea typeface="+mn-ea"/>
                          <a:cs typeface="+mn-cs"/>
                        </a:rPr>
                        <a:t>Climate smart agriculture implementation framework (2018 -2027)</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sz="1300" kern="1200" dirty="0">
                          <a:solidFill>
                            <a:schemeClr val="tx1">
                              <a:lumMod val="75000"/>
                              <a:lumOff val="25000"/>
                            </a:schemeClr>
                          </a:solidFill>
                          <a:effectLst/>
                          <a:latin typeface="+mn-lt"/>
                          <a:ea typeface="+mn-ea"/>
                          <a:cs typeface="+mn-cs"/>
                        </a:rPr>
                        <a:t>Agriculture Climate Resilient Plan (2014</a:t>
                      </a:r>
                      <a:r>
                        <a:rPr lang="en-US" sz="1300" kern="1200" dirty="0">
                          <a:solidFill>
                            <a:schemeClr val="tx1">
                              <a:lumMod val="75000"/>
                              <a:lumOff val="25000"/>
                            </a:schemeClr>
                          </a:solidFill>
                          <a:effectLst/>
                          <a:latin typeface="+mn-lt"/>
                          <a:ea typeface="+mn-ea"/>
                          <a:cs typeface="+mn-cs"/>
                        </a:rPr>
                        <a:t>-</a:t>
                      </a:r>
                      <a:r>
                        <a:rPr lang="en-GB" sz="1300" kern="1200" dirty="0">
                          <a:solidFill>
                            <a:schemeClr val="tx1">
                              <a:lumMod val="75000"/>
                              <a:lumOff val="25000"/>
                            </a:schemeClr>
                          </a:solidFill>
                          <a:effectLst/>
                          <a:latin typeface="+mn-lt"/>
                          <a:ea typeface="+mn-ea"/>
                          <a:cs typeface="+mn-cs"/>
                        </a:rPr>
                        <a:t>2019) </a:t>
                      </a: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300" kern="1200" dirty="0">
                          <a:solidFill>
                            <a:schemeClr val="tx1">
                              <a:lumMod val="75000"/>
                              <a:lumOff val="25000"/>
                            </a:schemeClr>
                          </a:solidFill>
                          <a:effectLst/>
                          <a:latin typeface="+mn-lt"/>
                          <a:ea typeface="+mn-ea"/>
                          <a:cs typeface="+mn-cs"/>
                        </a:rPr>
                        <a:t>Climate smart agriculture program (2015</a:t>
                      </a:r>
                      <a:r>
                        <a:rPr lang="en-US" sz="1300" kern="1200" dirty="0">
                          <a:solidFill>
                            <a:schemeClr val="tx1">
                              <a:lumMod val="75000"/>
                              <a:lumOff val="25000"/>
                            </a:schemeClr>
                          </a:solidFill>
                          <a:effectLst/>
                          <a:latin typeface="+mn-lt"/>
                        </a:rPr>
                        <a:t>–</a:t>
                      </a:r>
                      <a:r>
                        <a:rPr lang="en-GB" sz="1300" kern="1200" dirty="0">
                          <a:solidFill>
                            <a:schemeClr val="tx1">
                              <a:lumMod val="75000"/>
                              <a:lumOff val="25000"/>
                            </a:schemeClr>
                          </a:solidFill>
                          <a:effectLst/>
                          <a:latin typeface="+mn-lt"/>
                          <a:ea typeface="+mn-ea"/>
                          <a:cs typeface="+mn-cs"/>
                        </a:rPr>
                        <a:t>2025)</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300" dirty="0">
                        <a:solidFill>
                          <a:schemeClr val="tx1">
                            <a:lumMod val="75000"/>
                            <a:lumOff val="25000"/>
                          </a:schemeClr>
                        </a:solidFill>
                        <a:latin typeface="+mn-lt"/>
                      </a:endParaRPr>
                    </a:p>
                  </a:txBody>
                  <a:tcPr>
                    <a:solidFill>
                      <a:srgbClr val="EBF5E4"/>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300" kern="1200" dirty="0">
                          <a:solidFill>
                            <a:schemeClr val="tx1">
                              <a:lumMod val="75000"/>
                              <a:lumOff val="25000"/>
                            </a:schemeClr>
                          </a:solidFill>
                          <a:effectLst/>
                          <a:latin typeface="+mn-lt"/>
                        </a:rPr>
                        <a:t>Disaster Risk Management – Climate Change Adaptation Communication Plan and Media Engagement Strategy (2013)</a:t>
                      </a:r>
                    </a:p>
                    <a:p>
                      <a:pPr>
                        <a:spcBef>
                          <a:spcPts val="600"/>
                        </a:spcBef>
                        <a:spcAft>
                          <a:spcPts val="0"/>
                        </a:spcAft>
                      </a:pPr>
                      <a:r>
                        <a:rPr lang="en-US" sz="1300" dirty="0">
                          <a:solidFill>
                            <a:schemeClr val="tx1">
                              <a:lumMod val="75000"/>
                              <a:lumOff val="25000"/>
                            </a:schemeClr>
                          </a:solidFill>
                          <a:latin typeface="+mn-lt"/>
                        </a:rPr>
                        <a:t>National Agriculture</a:t>
                      </a:r>
                      <a:r>
                        <a:rPr lang="en-US" sz="1300" baseline="0" dirty="0">
                          <a:solidFill>
                            <a:schemeClr val="tx1">
                              <a:lumMod val="75000"/>
                              <a:lumOff val="25000"/>
                            </a:schemeClr>
                          </a:solidFill>
                          <a:latin typeface="+mn-lt"/>
                        </a:rPr>
                        <a:t> </a:t>
                      </a:r>
                      <a:r>
                        <a:rPr lang="en-US" sz="1300" dirty="0">
                          <a:solidFill>
                            <a:schemeClr val="tx1">
                              <a:lumMod val="75000"/>
                              <a:lumOff val="25000"/>
                            </a:schemeClr>
                          </a:solidFill>
                          <a:latin typeface="+mn-lt"/>
                        </a:rPr>
                        <a:t>Policy (2013)</a:t>
                      </a:r>
                    </a:p>
                    <a:p>
                      <a:pPr>
                        <a:spcBef>
                          <a:spcPts val="600"/>
                        </a:spcBef>
                        <a:spcAft>
                          <a:spcPts val="0"/>
                        </a:spcAft>
                      </a:pPr>
                      <a:r>
                        <a:rPr lang="en-GB" sz="1300" kern="1200" dirty="0">
                          <a:solidFill>
                            <a:schemeClr val="tx1">
                              <a:lumMod val="75000"/>
                              <a:lumOff val="25000"/>
                            </a:schemeClr>
                          </a:solidFill>
                          <a:latin typeface="+mn-lt"/>
                          <a:ea typeface="+mn-ea"/>
                          <a:cs typeface="+mn-cs"/>
                        </a:rPr>
                        <a:t>Climate smart agriculture program (2015-2025)</a:t>
                      </a:r>
                      <a:endParaRPr lang="en-US" sz="1300" kern="1200" dirty="0">
                        <a:solidFill>
                          <a:schemeClr val="tx1">
                            <a:lumMod val="75000"/>
                            <a:lumOff val="25000"/>
                          </a:schemeClr>
                        </a:solidFill>
                        <a:latin typeface="+mn-lt"/>
                        <a:ea typeface="+mn-ea"/>
                        <a:cs typeface="+mn-cs"/>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sz="1300" dirty="0">
                          <a:solidFill>
                            <a:schemeClr val="tx1">
                              <a:lumMod val="75000"/>
                              <a:lumOff val="25000"/>
                            </a:schemeClr>
                          </a:solidFill>
                          <a:latin typeface="+mn-lt"/>
                        </a:rPr>
                        <a:t>Climate Resilient Green Economy Strategy – Sector</a:t>
                      </a:r>
                      <a:r>
                        <a:rPr lang="en-GB" sz="1300" baseline="0" dirty="0">
                          <a:solidFill>
                            <a:schemeClr val="tx1">
                              <a:lumMod val="75000"/>
                              <a:lumOff val="25000"/>
                            </a:schemeClr>
                          </a:solidFill>
                          <a:latin typeface="+mn-lt"/>
                        </a:rPr>
                        <a:t> </a:t>
                      </a:r>
                      <a:r>
                        <a:rPr lang="en-GB" sz="1300" dirty="0">
                          <a:solidFill>
                            <a:schemeClr val="tx1">
                              <a:lumMod val="75000"/>
                              <a:lumOff val="25000"/>
                            </a:schemeClr>
                          </a:solidFill>
                          <a:latin typeface="+mn-lt"/>
                        </a:rPr>
                        <a:t>wise GTP II Implementation Monitoring 2018</a:t>
                      </a:r>
                      <a:endParaRPr lang="en-US" sz="1300" dirty="0">
                        <a:solidFill>
                          <a:schemeClr val="tx1">
                            <a:lumMod val="75000"/>
                            <a:lumOff val="25000"/>
                          </a:schemeClr>
                        </a:solidFill>
                        <a:latin typeface="+mn-lt"/>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GB" sz="1300" dirty="0">
                          <a:solidFill>
                            <a:schemeClr val="tx1">
                              <a:lumMod val="75000"/>
                              <a:lumOff val="25000"/>
                            </a:schemeClr>
                          </a:solidFill>
                          <a:latin typeface="+mn-lt"/>
                        </a:rPr>
                        <a:t>National Disaster Risk Management Commission (2015) </a:t>
                      </a:r>
                      <a:endParaRPr lang="en-US" sz="1300" dirty="0">
                        <a:solidFill>
                          <a:schemeClr val="tx1">
                            <a:lumMod val="75000"/>
                            <a:lumOff val="25000"/>
                          </a:schemeClr>
                        </a:solidFill>
                        <a:latin typeface="+mn-lt"/>
                      </a:endParaRPr>
                    </a:p>
                    <a:p>
                      <a:pPr>
                        <a:spcBef>
                          <a:spcPts val="600"/>
                        </a:spcBef>
                      </a:pPr>
                      <a:r>
                        <a:rPr lang="en-GB" sz="1300" dirty="0">
                          <a:solidFill>
                            <a:schemeClr val="tx1">
                              <a:lumMod val="75000"/>
                              <a:lumOff val="25000"/>
                            </a:schemeClr>
                          </a:solidFill>
                          <a:latin typeface="+mn-lt"/>
                        </a:rPr>
                        <a:t>Agricultural Transformation Agency (2010 - present) </a:t>
                      </a:r>
                      <a:endParaRPr lang="en-US" sz="1300" dirty="0">
                        <a:solidFill>
                          <a:schemeClr val="tx1">
                            <a:lumMod val="75000"/>
                            <a:lumOff val="25000"/>
                          </a:schemeClr>
                        </a:solidFill>
                        <a:latin typeface="+mn-lt"/>
                      </a:endParaRPr>
                    </a:p>
                  </a:txBody>
                  <a:tcPr>
                    <a:solidFill>
                      <a:srgbClr val="EBF5E4"/>
                    </a:solidFill>
                  </a:tcPr>
                </a:tc>
                <a:extLst>
                  <a:ext uri="{0D108BD9-81ED-4DB2-BD59-A6C34878D82A}">
                    <a16:rowId xmlns="" xmlns:a16="http://schemas.microsoft.com/office/drawing/2014/main" val="2436213942"/>
                  </a:ext>
                </a:extLst>
              </a:tr>
              <a:tr h="754297">
                <a:tc gridSpan="4">
                  <a:txBody>
                    <a:bodyPr/>
                    <a:lstStyle/>
                    <a:p>
                      <a:pPr marL="0" algn="ctr" defTabSz="914400" rtl="0" eaLnBrk="1" latinLnBrk="0" hangingPunct="1">
                        <a:spcAft>
                          <a:spcPts val="0"/>
                        </a:spcAft>
                      </a:pPr>
                      <a:r>
                        <a:rPr lang="en-GB" sz="1200" b="1" kern="1200" dirty="0">
                          <a:solidFill>
                            <a:schemeClr val="bg1"/>
                          </a:solidFill>
                          <a:effectLst/>
                          <a:latin typeface="+mn-lt"/>
                          <a:ea typeface="+mn-ea"/>
                          <a:cs typeface="+mn-cs"/>
                        </a:rPr>
                        <a:t>Nationally Determined Contributions (NDC, 2015)</a:t>
                      </a:r>
                    </a:p>
                    <a:p>
                      <a:pPr marL="0" algn="ctr" defTabSz="914400" rtl="0" eaLnBrk="1" latinLnBrk="0" hangingPunct="1">
                        <a:spcAft>
                          <a:spcPts val="0"/>
                        </a:spcAft>
                      </a:pPr>
                      <a:r>
                        <a:rPr lang="en-GB" sz="1200" b="1" kern="1200" dirty="0">
                          <a:solidFill>
                            <a:schemeClr val="bg1"/>
                          </a:solidFill>
                          <a:effectLst/>
                          <a:latin typeface="+mn-lt"/>
                          <a:ea typeface="+mn-ea"/>
                          <a:cs typeface="+mn-cs"/>
                        </a:rPr>
                        <a:t>Nationally Appropriate Mitigation Actions (NAMAs – at various stages)</a:t>
                      </a:r>
                    </a:p>
                  </a:txBody>
                  <a:tcPr>
                    <a:solidFill>
                      <a:srgbClr val="65AFB8"/>
                    </a:solidFill>
                  </a:tcPr>
                </a:tc>
                <a:tc hMerge="1">
                  <a:txBody>
                    <a:bodyPr/>
                    <a:lstStyle/>
                    <a:p>
                      <a:endParaRPr lang="en-US" sz="1400" dirty="0"/>
                    </a:p>
                  </a:txBody>
                  <a:tcPr>
                    <a:solidFill>
                      <a:schemeClr val="accent5">
                        <a:lumMod val="40000"/>
                        <a:lumOff val="60000"/>
                      </a:schemeClr>
                    </a:solidFill>
                  </a:tcPr>
                </a:tc>
                <a:tc hMerge="1">
                  <a:txBody>
                    <a:bodyPr/>
                    <a:lstStyle/>
                    <a:p>
                      <a:endParaRPr lang="en-US" sz="1200" dirty="0"/>
                    </a:p>
                  </a:txBody>
                  <a:tcPr>
                    <a:solidFill>
                      <a:schemeClr val="accent5">
                        <a:lumMod val="40000"/>
                        <a:lumOff val="60000"/>
                      </a:schemeClr>
                    </a:solidFill>
                  </a:tcPr>
                </a:tc>
                <a:tc hMerge="1">
                  <a:txBody>
                    <a:bodyPr/>
                    <a:lstStyle/>
                    <a:p>
                      <a:endParaRPr lang="en-US" sz="1200" dirty="0"/>
                    </a:p>
                  </a:txBody>
                  <a:tcPr>
                    <a:solidFill>
                      <a:schemeClr val="accent5">
                        <a:lumMod val="40000"/>
                        <a:lumOff val="60000"/>
                      </a:schemeClr>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62127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115"/>
              </a:spcBef>
            </a:pPr>
            <a:r>
              <a:rPr lang="en-US" dirty="0"/>
              <a:t>Science-policy support </a:t>
            </a:r>
            <a:br>
              <a:rPr lang="en-US" dirty="0"/>
            </a:br>
            <a:r>
              <a:rPr lang="en-US" dirty="0"/>
              <a:t/>
            </a:r>
            <a:br>
              <a:rPr lang="en-US" dirty="0"/>
            </a:br>
            <a:endParaRPr lang="en-US" dirty="0"/>
          </a:p>
        </p:txBody>
      </p:sp>
      <p:sp>
        <p:nvSpPr>
          <p:cNvPr id="3" name="Content Placeholder 2"/>
          <p:cNvSpPr>
            <a:spLocks noGrp="1"/>
          </p:cNvSpPr>
          <p:nvPr>
            <p:ph idx="1"/>
          </p:nvPr>
        </p:nvSpPr>
        <p:spPr>
          <a:xfrm>
            <a:off x="677333" y="1437478"/>
            <a:ext cx="8150143" cy="4400614"/>
          </a:xfrm>
        </p:spPr>
        <p:txBody>
          <a:bodyPr>
            <a:noAutofit/>
          </a:bodyPr>
          <a:lstStyle/>
          <a:p>
            <a:pPr>
              <a:spcAft>
                <a:spcPts val="600"/>
              </a:spcAft>
              <a:buFont typeface="Courier New" charset="0"/>
              <a:buChar char="o"/>
            </a:pPr>
            <a:r>
              <a:rPr lang="en-US" sz="2400" dirty="0"/>
              <a:t>Support to AGN to negotiate inclusion of agriculture within climate change discussions </a:t>
            </a:r>
            <a:r>
              <a:rPr lang="mr-IN" sz="2400" dirty="0"/>
              <a:t>–</a:t>
            </a:r>
            <a:r>
              <a:rPr lang="en-US" sz="2400" dirty="0"/>
              <a:t>SBSTA &amp; COP;</a:t>
            </a:r>
          </a:p>
          <a:p>
            <a:pPr>
              <a:spcAft>
                <a:spcPts val="600"/>
              </a:spcAft>
              <a:buFont typeface="Courier New" charset="0"/>
              <a:buChar char="o"/>
            </a:pPr>
            <a:r>
              <a:rPr lang="en-US" sz="2400" dirty="0"/>
              <a:t>Preparation of CSA framework programs (CSA-FP) in eastern (Kenya, Uganda and Tanzania) and southern Africa (Namibia and Botswana);</a:t>
            </a:r>
          </a:p>
          <a:p>
            <a:pPr>
              <a:spcAft>
                <a:spcPts val="600"/>
              </a:spcAft>
              <a:buFont typeface="Courier New" charset="0"/>
              <a:buChar char="o"/>
            </a:pPr>
            <a:r>
              <a:rPr lang="en-US" sz="2400" dirty="0"/>
              <a:t>Climate Smart Villages (CSVs) as learning grounds for policy makers, media and other stakeholders; </a:t>
            </a:r>
          </a:p>
          <a:p>
            <a:pPr>
              <a:spcAft>
                <a:spcPts val="600"/>
              </a:spcAft>
              <a:buFont typeface="Courier New" charset="0"/>
              <a:buChar char="o"/>
            </a:pPr>
            <a:r>
              <a:rPr lang="en-US" sz="2400" dirty="0"/>
              <a:t>CANA platform (</a:t>
            </a:r>
            <a:r>
              <a:rPr lang="en-US" sz="2400" dirty="0">
                <a:hlinkClick r:id="rId3"/>
              </a:rPr>
              <a:t>www.canafrica.com</a:t>
            </a:r>
            <a:r>
              <a:rPr lang="en-US" sz="2400" dirty="0"/>
              <a:t>) </a:t>
            </a:r>
            <a:r>
              <a:rPr lang="mr-IN" sz="2400" dirty="0"/>
              <a:t>–</a:t>
            </a:r>
            <a:r>
              <a:rPr lang="en-US" sz="2400" dirty="0"/>
              <a:t> knowledge management and sharing e.g. webinars.</a:t>
            </a:r>
          </a:p>
          <a:p>
            <a:pPr lvl="0"/>
            <a:endParaRPr lang="en-US" sz="2400" dirty="0"/>
          </a:p>
          <a:p>
            <a:pPr lvl="0"/>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58323" y="0"/>
            <a:ext cx="2133677" cy="30247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58322" y="3826119"/>
            <a:ext cx="2133677" cy="3031881"/>
          </a:xfrm>
          <a:prstGeom prst="rect">
            <a:avLst/>
          </a:prstGeom>
        </p:spPr>
      </p:pic>
    </p:spTree>
    <p:extLst>
      <p:ext uri="{BB962C8B-B14F-4D97-AF65-F5344CB8AC3E}">
        <p14:creationId xmlns:p14="http://schemas.microsoft.com/office/powerpoint/2010/main" val="40425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BBDA09-1256-46C6-87AF-9A60C6C55902}"/>
              </a:ext>
            </a:extLst>
          </p:cNvPr>
          <p:cNvSpPr>
            <a:spLocks noGrp="1"/>
          </p:cNvSpPr>
          <p:nvPr>
            <p:ph type="title"/>
          </p:nvPr>
        </p:nvSpPr>
        <p:spPr>
          <a:xfrm>
            <a:off x="462852" y="253460"/>
            <a:ext cx="8596668" cy="1320800"/>
          </a:xfrm>
        </p:spPr>
        <p:txBody>
          <a:bodyPr/>
          <a:lstStyle/>
          <a:p>
            <a:r>
              <a:rPr lang="en-US" dirty="0"/>
              <a:t>Climate Models: Temperature</a:t>
            </a:r>
          </a:p>
        </p:txBody>
      </p:sp>
      <p:sp>
        <p:nvSpPr>
          <p:cNvPr id="3" name="TextBox 2">
            <a:extLst>
              <a:ext uri="{FF2B5EF4-FFF2-40B4-BE49-F238E27FC236}">
                <a16:creationId xmlns="" xmlns:a16="http://schemas.microsoft.com/office/drawing/2014/main" id="{02083B11-EA4D-4A32-91C0-8A1A4CAC57C3}"/>
              </a:ext>
            </a:extLst>
          </p:cNvPr>
          <p:cNvSpPr txBox="1"/>
          <p:nvPr/>
        </p:nvSpPr>
        <p:spPr>
          <a:xfrm>
            <a:off x="788599" y="1075353"/>
            <a:ext cx="8561254" cy="430887"/>
          </a:xfrm>
          <a:prstGeom prst="rect">
            <a:avLst/>
          </a:prstGeom>
          <a:noFill/>
        </p:spPr>
        <p:txBody>
          <a:bodyPr wrap="none" rtlCol="0">
            <a:spAutoFit/>
          </a:bodyPr>
          <a:lstStyle/>
          <a:p>
            <a:r>
              <a:rPr lang="en-US" sz="2200" b="1" dirty="0"/>
              <a:t>Mean daily maximum temperature for the warmest month in </a:t>
            </a:r>
            <a:r>
              <a:rPr lang="en-US" sz="2200" b="1" baseline="30000" dirty="0"/>
              <a:t>0</a:t>
            </a:r>
            <a:r>
              <a:rPr lang="en-US" sz="2200" b="1" dirty="0"/>
              <a:t>C</a:t>
            </a:r>
          </a:p>
        </p:txBody>
      </p:sp>
      <p:pic>
        <p:nvPicPr>
          <p:cNvPr id="5" name="Picture 4">
            <a:extLst>
              <a:ext uri="{FF2B5EF4-FFF2-40B4-BE49-F238E27FC236}">
                <a16:creationId xmlns="" xmlns:a16="http://schemas.microsoft.com/office/drawing/2014/main" id="{C03D73CB-2521-411B-82A9-8251605112DE}"/>
              </a:ext>
            </a:extLst>
          </p:cNvPr>
          <p:cNvPicPr>
            <a:picLocks noChangeAspect="1"/>
          </p:cNvPicPr>
          <p:nvPr/>
        </p:nvPicPr>
        <p:blipFill>
          <a:blip r:embed="rId3"/>
          <a:stretch>
            <a:fillRect/>
          </a:stretch>
        </p:blipFill>
        <p:spPr>
          <a:xfrm>
            <a:off x="2448709" y="2286000"/>
            <a:ext cx="3185763" cy="4572000"/>
          </a:xfrm>
          <a:prstGeom prst="rect">
            <a:avLst/>
          </a:prstGeom>
        </p:spPr>
      </p:pic>
      <p:sp>
        <p:nvSpPr>
          <p:cNvPr id="6" name="TextBox 5">
            <a:extLst>
              <a:ext uri="{FF2B5EF4-FFF2-40B4-BE49-F238E27FC236}">
                <a16:creationId xmlns="" xmlns:a16="http://schemas.microsoft.com/office/drawing/2014/main" id="{F12BA7D0-A81B-4639-ABFD-E0068697700B}"/>
              </a:ext>
            </a:extLst>
          </p:cNvPr>
          <p:cNvSpPr txBox="1"/>
          <p:nvPr/>
        </p:nvSpPr>
        <p:spPr>
          <a:xfrm>
            <a:off x="3532526" y="1743743"/>
            <a:ext cx="1536700" cy="369332"/>
          </a:xfrm>
          <a:prstGeom prst="rect">
            <a:avLst/>
          </a:prstGeom>
          <a:noFill/>
        </p:spPr>
        <p:txBody>
          <a:bodyPr wrap="square" rtlCol="0">
            <a:spAutoFit/>
          </a:bodyPr>
          <a:lstStyle/>
          <a:p>
            <a:r>
              <a:rPr lang="en-US" dirty="0"/>
              <a:t>GFDL-ESM2M </a:t>
            </a:r>
          </a:p>
        </p:txBody>
      </p:sp>
      <p:sp>
        <p:nvSpPr>
          <p:cNvPr id="7" name="TextBox 6">
            <a:extLst>
              <a:ext uri="{FF2B5EF4-FFF2-40B4-BE49-F238E27FC236}">
                <a16:creationId xmlns="" xmlns:a16="http://schemas.microsoft.com/office/drawing/2014/main" id="{7612395A-A592-49A1-A97B-990446EB5C81}"/>
              </a:ext>
            </a:extLst>
          </p:cNvPr>
          <p:cNvSpPr txBox="1"/>
          <p:nvPr/>
        </p:nvSpPr>
        <p:spPr>
          <a:xfrm>
            <a:off x="7378817" y="1743743"/>
            <a:ext cx="2216826" cy="369332"/>
          </a:xfrm>
          <a:prstGeom prst="rect">
            <a:avLst/>
          </a:prstGeom>
          <a:noFill/>
        </p:spPr>
        <p:txBody>
          <a:bodyPr wrap="square" rtlCol="0">
            <a:spAutoFit/>
          </a:bodyPr>
          <a:lstStyle/>
          <a:p>
            <a:r>
              <a:rPr lang="en-US" dirty="0"/>
              <a:t>MIROC-ESM-CHEM</a:t>
            </a:r>
          </a:p>
        </p:txBody>
      </p:sp>
      <p:pic>
        <p:nvPicPr>
          <p:cNvPr id="9" name="Picture 8">
            <a:extLst>
              <a:ext uri="{FF2B5EF4-FFF2-40B4-BE49-F238E27FC236}">
                <a16:creationId xmlns="" xmlns:a16="http://schemas.microsoft.com/office/drawing/2014/main" id="{87CD45EE-B58E-4B3A-B342-EB692581D713}"/>
              </a:ext>
            </a:extLst>
          </p:cNvPr>
          <p:cNvPicPr>
            <a:picLocks noChangeAspect="1"/>
          </p:cNvPicPr>
          <p:nvPr/>
        </p:nvPicPr>
        <p:blipFill>
          <a:blip r:embed="rId4"/>
          <a:stretch>
            <a:fillRect/>
          </a:stretch>
        </p:blipFill>
        <p:spPr>
          <a:xfrm>
            <a:off x="6902960" y="2282558"/>
            <a:ext cx="3168541" cy="4572000"/>
          </a:xfrm>
          <a:prstGeom prst="rect">
            <a:avLst/>
          </a:prstGeom>
        </p:spPr>
      </p:pic>
      <p:pic>
        <p:nvPicPr>
          <p:cNvPr id="10" name="Picture 9">
            <a:extLst>
              <a:ext uri="{FF2B5EF4-FFF2-40B4-BE49-F238E27FC236}">
                <a16:creationId xmlns="" xmlns:a16="http://schemas.microsoft.com/office/drawing/2014/main" id="{0DAF0DBA-7BF8-48AF-BCCF-834C871251B3}"/>
              </a:ext>
            </a:extLst>
          </p:cNvPr>
          <p:cNvPicPr>
            <a:picLocks noChangeAspect="1"/>
          </p:cNvPicPr>
          <p:nvPr/>
        </p:nvPicPr>
        <p:blipFill>
          <a:blip r:embed="rId5"/>
          <a:stretch>
            <a:fillRect/>
          </a:stretch>
        </p:blipFill>
        <p:spPr>
          <a:xfrm>
            <a:off x="5705284" y="3357200"/>
            <a:ext cx="1197676" cy="3213482"/>
          </a:xfrm>
          <a:prstGeom prst="rect">
            <a:avLst/>
          </a:prstGeom>
        </p:spPr>
      </p:pic>
      <p:sp>
        <p:nvSpPr>
          <p:cNvPr id="11" name="Rectangle 10">
            <a:extLst>
              <a:ext uri="{FF2B5EF4-FFF2-40B4-BE49-F238E27FC236}">
                <a16:creationId xmlns="" xmlns:a16="http://schemas.microsoft.com/office/drawing/2014/main" id="{EF36E47E-A6BC-494C-A54B-03BAE707807D}"/>
              </a:ext>
            </a:extLst>
          </p:cNvPr>
          <p:cNvSpPr/>
          <p:nvPr/>
        </p:nvSpPr>
        <p:spPr>
          <a:xfrm>
            <a:off x="0" y="3995678"/>
            <a:ext cx="2457320" cy="2862322"/>
          </a:xfrm>
          <a:prstGeom prst="rect">
            <a:avLst/>
          </a:prstGeom>
          <a:solidFill>
            <a:schemeClr val="bg1"/>
          </a:solidFill>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Source</a:t>
            </a:r>
            <a:r>
              <a:rPr lang="en-US" dirty="0">
                <a:latin typeface="Calibri" panose="020F0502020204030204" pitchFamily="34" charset="0"/>
                <a:ea typeface="Calibri" panose="020F0502020204030204" pitchFamily="34" charset="0"/>
                <a:cs typeface="Times New Roman" panose="02020603050405020304" pitchFamily="18" charset="0"/>
              </a:rPr>
              <a:t>: Data from Müller and Robertson (2014), which used downscaled versions of four CMIP5 GCMs (Taylor, Stouffer, and Meehl 2012), under RCP8.5, and re-based to WorldClim 1.4 (Hijmans et al. 2005).</a:t>
            </a:r>
            <a:endParaRPr lang="en-US" dirty="0"/>
          </a:p>
        </p:txBody>
      </p:sp>
    </p:spTree>
    <p:extLst>
      <p:ext uri="{BB962C8B-B14F-4D97-AF65-F5344CB8AC3E}">
        <p14:creationId xmlns:p14="http://schemas.microsoft.com/office/powerpoint/2010/main" val="1910801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158" y="241421"/>
            <a:ext cx="6763043" cy="713647"/>
          </a:xfrm>
        </p:spPr>
        <p:txBody>
          <a:bodyPr/>
          <a:lstStyle/>
          <a:p>
            <a:r>
              <a:rPr lang="en-US" dirty="0"/>
              <a:t>CCAFS platforms</a:t>
            </a:r>
          </a:p>
        </p:txBody>
      </p:sp>
      <p:sp>
        <p:nvSpPr>
          <p:cNvPr id="3" name="Content Placeholder 2"/>
          <p:cNvSpPr>
            <a:spLocks noGrp="1"/>
          </p:cNvSpPr>
          <p:nvPr>
            <p:ph idx="1"/>
          </p:nvPr>
        </p:nvSpPr>
        <p:spPr>
          <a:xfrm>
            <a:off x="597878" y="955068"/>
            <a:ext cx="9616900" cy="5606385"/>
          </a:xfrm>
        </p:spPr>
        <p:txBody>
          <a:bodyPr>
            <a:noAutofit/>
          </a:bodyPr>
          <a:lstStyle/>
          <a:p>
            <a:pPr lvl="0"/>
            <a:r>
              <a:rPr lang="en-US" sz="2000" dirty="0"/>
              <a:t>The Policy Action for Climate Change Adaptation (PACCA) project in Tanzania and </a:t>
            </a:r>
            <a:r>
              <a:rPr lang="en-US" sz="2000" dirty="0" smtClean="0"/>
              <a:t>Uganda</a:t>
            </a:r>
            <a:endParaRPr lang="en-US" sz="2000" dirty="0"/>
          </a:p>
          <a:p>
            <a:pPr lvl="0"/>
            <a:r>
              <a:rPr lang="en-US" sz="2000" dirty="0"/>
              <a:t>Main objective was to have more demand-led research and interaction between researchers and decision </a:t>
            </a:r>
            <a:r>
              <a:rPr lang="en-US" sz="2000" dirty="0" smtClean="0"/>
              <a:t>makers</a:t>
            </a:r>
            <a:endParaRPr lang="en-US" sz="2000" dirty="0"/>
          </a:p>
          <a:p>
            <a:pPr lvl="0"/>
            <a:r>
              <a:rPr lang="en-US" sz="2000" dirty="0"/>
              <a:t>Research evidence generated through:</a:t>
            </a:r>
          </a:p>
          <a:p>
            <a:pPr lvl="1">
              <a:buFont typeface="Wingdings" panose="05000000000000000000" pitchFamily="2" charset="2"/>
              <a:buChar char="ü"/>
            </a:pPr>
            <a:r>
              <a:rPr lang="en-US" sz="2000" dirty="0"/>
              <a:t>Analyzing policy formulation and implementation processes, </a:t>
            </a:r>
          </a:p>
          <a:p>
            <a:pPr lvl="1">
              <a:buFont typeface="Wingdings" panose="05000000000000000000" pitchFamily="2" charset="2"/>
              <a:buChar char="ü"/>
            </a:pPr>
            <a:r>
              <a:rPr lang="en-US" sz="2000" dirty="0"/>
              <a:t>Trade-off analysis, </a:t>
            </a:r>
          </a:p>
          <a:p>
            <a:pPr lvl="1">
              <a:buFont typeface="Wingdings" panose="05000000000000000000" pitchFamily="2" charset="2"/>
              <a:buChar char="ü"/>
            </a:pPr>
            <a:r>
              <a:rPr lang="en-US" sz="2000" dirty="0"/>
              <a:t>Future socio-economic and climate scenario development, </a:t>
            </a:r>
          </a:p>
          <a:p>
            <a:pPr lvl="1">
              <a:buFont typeface="Wingdings" panose="05000000000000000000" pitchFamily="2" charset="2"/>
              <a:buChar char="ü"/>
            </a:pPr>
            <a:r>
              <a:rPr lang="en-US" sz="2000" dirty="0"/>
              <a:t>Creating evidence-based gender awareness, </a:t>
            </a:r>
          </a:p>
          <a:p>
            <a:pPr lvl="1">
              <a:buFont typeface="Wingdings" panose="05000000000000000000" pitchFamily="2" charset="2"/>
              <a:buChar char="ü"/>
            </a:pPr>
            <a:r>
              <a:rPr lang="en-US" sz="2000" dirty="0"/>
              <a:t>Applied information economics.</a:t>
            </a:r>
          </a:p>
          <a:p>
            <a:r>
              <a:rPr lang="en-US" sz="2000" dirty="0" smtClean="0">
                <a:sym typeface="Wingdings" panose="05000000000000000000" pitchFamily="2" charset="2"/>
              </a:rPr>
              <a:t>The </a:t>
            </a:r>
            <a:r>
              <a:rPr lang="en-US" sz="2000" dirty="0">
                <a:sym typeface="Wingdings" panose="05000000000000000000" pitchFamily="2" charset="2"/>
              </a:rPr>
              <a:t>actors included relevant ministries and departments, including Agriculture, Environment and Finance departments, local governments, NGOs, media, civil society, the private sector and research organizations</a:t>
            </a:r>
            <a:endParaRPr lang="en-US" sz="2000" dirty="0"/>
          </a:p>
        </p:txBody>
      </p:sp>
    </p:spTree>
    <p:extLst>
      <p:ext uri="{BB962C8B-B14F-4D97-AF65-F5344CB8AC3E}">
        <p14:creationId xmlns:p14="http://schemas.microsoft.com/office/powerpoint/2010/main" val="178478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96" y="331717"/>
            <a:ext cx="6763043" cy="713647"/>
          </a:xfrm>
        </p:spPr>
        <p:txBody>
          <a:bodyPr/>
          <a:lstStyle/>
          <a:p>
            <a:r>
              <a:rPr lang="en-US" dirty="0"/>
              <a:t>Objectives of the platforms</a:t>
            </a:r>
          </a:p>
        </p:txBody>
      </p:sp>
      <p:sp>
        <p:nvSpPr>
          <p:cNvPr id="3" name="Content Placeholder 2"/>
          <p:cNvSpPr>
            <a:spLocks noGrp="1"/>
          </p:cNvSpPr>
          <p:nvPr>
            <p:ph idx="1"/>
          </p:nvPr>
        </p:nvSpPr>
        <p:spPr>
          <a:xfrm>
            <a:off x="686579" y="1045364"/>
            <a:ext cx="9301483" cy="4351338"/>
          </a:xfrm>
        </p:spPr>
        <p:txBody>
          <a:bodyPr>
            <a:noAutofit/>
          </a:bodyPr>
          <a:lstStyle/>
          <a:p>
            <a:pPr lvl="0"/>
            <a:r>
              <a:rPr lang="en-US" sz="2400" dirty="0"/>
              <a:t>Act as a space for co-learning</a:t>
            </a:r>
          </a:p>
          <a:p>
            <a:pPr lvl="0"/>
            <a:r>
              <a:rPr lang="en-US" sz="2400" dirty="0"/>
              <a:t>Provide a platform for knowledge and information exchange</a:t>
            </a:r>
          </a:p>
          <a:p>
            <a:pPr lvl="0"/>
            <a:r>
              <a:rPr lang="en-US" sz="2400" dirty="0"/>
              <a:t>Assist in joint development of tools and strategies</a:t>
            </a:r>
          </a:p>
          <a:p>
            <a:pPr lvl="0"/>
            <a:r>
              <a:rPr lang="en-US" sz="2400" dirty="0"/>
              <a:t>Create synergies and coordination</a:t>
            </a:r>
          </a:p>
          <a:p>
            <a:pPr lvl="0"/>
            <a:r>
              <a:rPr lang="en-US" sz="2400" dirty="0"/>
              <a:t>Facilitate climate change responses at the local level</a:t>
            </a:r>
          </a:p>
          <a:p>
            <a:pPr lvl="0"/>
            <a:r>
              <a:rPr lang="en-US" sz="2400" dirty="0"/>
              <a:t>Channel community priorities into national dialogue and </a:t>
            </a:r>
            <a:r>
              <a:rPr lang="en-US" sz="2400" dirty="0" smtClean="0"/>
              <a:t>policy</a:t>
            </a:r>
            <a:endParaRPr lang="en-US" sz="2400" dirty="0"/>
          </a:p>
          <a:p>
            <a:pPr marL="0" indent="0">
              <a:buNone/>
            </a:pPr>
            <a:endParaRPr lang="en-US" sz="2400" dirty="0"/>
          </a:p>
          <a:p>
            <a:pPr marL="0" indent="0" algn="ctr">
              <a:buNone/>
            </a:pPr>
            <a:r>
              <a:rPr lang="en-US" sz="2400" i="1" dirty="0">
                <a:solidFill>
                  <a:schemeClr val="accent6">
                    <a:lumMod val="75000"/>
                  </a:schemeClr>
                </a:solidFill>
              </a:rPr>
              <a:t>Special focus on gender responsiveness – e.g. recognition of gender responsive policy and budget implementation at district level in Uganda and Tanzania, and development of strategies to improve gender integration in climate change adaptation</a:t>
            </a:r>
          </a:p>
        </p:txBody>
      </p:sp>
    </p:spTree>
    <p:extLst>
      <p:ext uri="{BB962C8B-B14F-4D97-AF65-F5344CB8AC3E}">
        <p14:creationId xmlns:p14="http://schemas.microsoft.com/office/powerpoint/2010/main" val="18389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5260718" y="2396189"/>
            <a:ext cx="1832544" cy="1692324"/>
          </a:xfrm>
          <a:custGeom>
            <a:avLst/>
            <a:gdLst>
              <a:gd name="connsiteX0" fmla="*/ 0 w 1641865"/>
              <a:gd name="connsiteY0" fmla="*/ 773952 h 1547904"/>
              <a:gd name="connsiteX1" fmla="*/ 820933 w 1641865"/>
              <a:gd name="connsiteY1" fmla="*/ 0 h 1547904"/>
              <a:gd name="connsiteX2" fmla="*/ 1641866 w 1641865"/>
              <a:gd name="connsiteY2" fmla="*/ 773952 h 1547904"/>
              <a:gd name="connsiteX3" fmla="*/ 820933 w 1641865"/>
              <a:gd name="connsiteY3" fmla="*/ 1547904 h 1547904"/>
              <a:gd name="connsiteX4" fmla="*/ 0 w 1641865"/>
              <a:gd name="connsiteY4" fmla="*/ 773952 h 154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5" h="1547904">
                <a:moveTo>
                  <a:pt x="0" y="773952"/>
                </a:moveTo>
                <a:cubicBezTo>
                  <a:pt x="0" y="346510"/>
                  <a:pt x="367544" y="0"/>
                  <a:pt x="820933" y="0"/>
                </a:cubicBezTo>
                <a:cubicBezTo>
                  <a:pt x="1274322" y="0"/>
                  <a:pt x="1641866" y="346510"/>
                  <a:pt x="1641866" y="773952"/>
                </a:cubicBezTo>
                <a:cubicBezTo>
                  <a:pt x="1641866" y="1201394"/>
                  <a:pt x="1274322" y="1547904"/>
                  <a:pt x="820933" y="1547904"/>
                </a:cubicBezTo>
                <a:cubicBezTo>
                  <a:pt x="367544" y="1547904"/>
                  <a:pt x="0" y="1201394"/>
                  <a:pt x="0" y="773952"/>
                </a:cubicBezTo>
                <a:close/>
              </a:path>
            </a:pathLst>
          </a:custGeom>
          <a:solidFill>
            <a:srgbClr val="00B0F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0766" tIns="247005" rIns="260766" bIns="247005" numCol="1" spcCol="1270" anchor="ctr" anchorCtr="0">
            <a:noAutofit/>
          </a:bodyPr>
          <a:lstStyle/>
          <a:p>
            <a:pPr algn="ctr" defTabSz="711200">
              <a:lnSpc>
                <a:spcPct val="90000"/>
              </a:lnSpc>
              <a:spcBef>
                <a:spcPct val="0"/>
              </a:spcBef>
              <a:spcAft>
                <a:spcPct val="35000"/>
              </a:spcAft>
            </a:pPr>
            <a:r>
              <a:rPr lang="en-US" sz="1600" dirty="0"/>
              <a:t>Influencing change in policies</a:t>
            </a:r>
          </a:p>
        </p:txBody>
      </p:sp>
      <p:sp>
        <p:nvSpPr>
          <p:cNvPr id="20" name="Freeform: Shape 19"/>
          <p:cNvSpPr/>
          <p:nvPr/>
        </p:nvSpPr>
        <p:spPr>
          <a:xfrm>
            <a:off x="5439015" y="1336959"/>
            <a:ext cx="1374415" cy="1262249"/>
          </a:xfrm>
          <a:custGeom>
            <a:avLst/>
            <a:gdLst>
              <a:gd name="connsiteX0" fmla="*/ 0 w 1231405"/>
              <a:gd name="connsiteY0" fmla="*/ 577266 h 1154531"/>
              <a:gd name="connsiteX1" fmla="*/ 615703 w 1231405"/>
              <a:gd name="connsiteY1" fmla="*/ 0 h 1154531"/>
              <a:gd name="connsiteX2" fmla="*/ 1231406 w 1231405"/>
              <a:gd name="connsiteY2" fmla="*/ 577266 h 1154531"/>
              <a:gd name="connsiteX3" fmla="*/ 615703 w 1231405"/>
              <a:gd name="connsiteY3" fmla="*/ 1154532 h 1154531"/>
              <a:gd name="connsiteX4" fmla="*/ 0 w 1231405"/>
              <a:gd name="connsiteY4" fmla="*/ 577266 h 115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405" h="1154531">
                <a:moveTo>
                  <a:pt x="0" y="577266"/>
                </a:moveTo>
                <a:cubicBezTo>
                  <a:pt x="0" y="258451"/>
                  <a:pt x="275660" y="0"/>
                  <a:pt x="615703" y="0"/>
                </a:cubicBezTo>
                <a:cubicBezTo>
                  <a:pt x="955746" y="0"/>
                  <a:pt x="1231406" y="258451"/>
                  <a:pt x="1231406" y="577266"/>
                </a:cubicBezTo>
                <a:cubicBezTo>
                  <a:pt x="1231406" y="896081"/>
                  <a:pt x="955746" y="1154532"/>
                  <a:pt x="615703" y="1154532"/>
                </a:cubicBezTo>
                <a:cubicBezTo>
                  <a:pt x="275660" y="1154532"/>
                  <a:pt x="0" y="896081"/>
                  <a:pt x="0" y="577266"/>
                </a:cubicBezTo>
                <a:close/>
              </a:path>
            </a:pathLst>
          </a:custGeom>
          <a:solidFill>
            <a:schemeClr val="accent2">
              <a:lumMod val="60000"/>
              <a:lumOff val="40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5575" tIns="184317" rIns="195575" bIns="184317" numCol="1" spcCol="1270" anchor="ctr" anchorCtr="0">
            <a:noAutofit/>
          </a:bodyPr>
          <a:lstStyle/>
          <a:p>
            <a:pPr algn="ctr" defTabSz="533400">
              <a:lnSpc>
                <a:spcPct val="90000"/>
              </a:lnSpc>
              <a:spcBef>
                <a:spcPct val="0"/>
              </a:spcBef>
              <a:spcAft>
                <a:spcPct val="35000"/>
              </a:spcAft>
            </a:pPr>
            <a:r>
              <a:rPr lang="en-US" sz="1400" dirty="0"/>
              <a:t>Tanzania NEP</a:t>
            </a:r>
          </a:p>
        </p:txBody>
      </p:sp>
      <p:sp>
        <p:nvSpPr>
          <p:cNvPr id="21" name="Freeform: Shape 20"/>
          <p:cNvSpPr/>
          <p:nvPr/>
        </p:nvSpPr>
        <p:spPr>
          <a:xfrm>
            <a:off x="6766766" y="2213143"/>
            <a:ext cx="1405434" cy="1376680"/>
          </a:xfrm>
          <a:custGeom>
            <a:avLst/>
            <a:gdLst>
              <a:gd name="connsiteX0" fmla="*/ 0 w 1259196"/>
              <a:gd name="connsiteY0" fmla="*/ 629598 h 1259196"/>
              <a:gd name="connsiteX1" fmla="*/ 629598 w 1259196"/>
              <a:gd name="connsiteY1" fmla="*/ 0 h 1259196"/>
              <a:gd name="connsiteX2" fmla="*/ 1259196 w 1259196"/>
              <a:gd name="connsiteY2" fmla="*/ 629598 h 1259196"/>
              <a:gd name="connsiteX3" fmla="*/ 629598 w 1259196"/>
              <a:gd name="connsiteY3" fmla="*/ 1259196 h 1259196"/>
              <a:gd name="connsiteX4" fmla="*/ 0 w 1259196"/>
              <a:gd name="connsiteY4" fmla="*/ 629598 h 125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196" h="1259196">
                <a:moveTo>
                  <a:pt x="0" y="629598"/>
                </a:moveTo>
                <a:cubicBezTo>
                  <a:pt x="0" y="281881"/>
                  <a:pt x="281881" y="0"/>
                  <a:pt x="629598" y="0"/>
                </a:cubicBezTo>
                <a:cubicBezTo>
                  <a:pt x="977315" y="0"/>
                  <a:pt x="1259196" y="281881"/>
                  <a:pt x="1259196" y="629598"/>
                </a:cubicBezTo>
                <a:cubicBezTo>
                  <a:pt x="1259196" y="977315"/>
                  <a:pt x="977315" y="1259196"/>
                  <a:pt x="629598" y="1259196"/>
                </a:cubicBezTo>
                <a:cubicBezTo>
                  <a:pt x="281881" y="1259196"/>
                  <a:pt x="0" y="977315"/>
                  <a:pt x="0" y="629598"/>
                </a:cubicBezTo>
                <a:close/>
              </a:path>
            </a:pathLst>
          </a:custGeom>
          <a:solidFill>
            <a:schemeClr val="accent2">
              <a:lumMod val="7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9645" tIns="199645" rIns="199645" bIns="199645" numCol="1" spcCol="1270" anchor="ctr" anchorCtr="0">
            <a:noAutofit/>
          </a:bodyPr>
          <a:lstStyle/>
          <a:p>
            <a:pPr algn="ctr" defTabSz="533400">
              <a:lnSpc>
                <a:spcPct val="90000"/>
              </a:lnSpc>
              <a:spcBef>
                <a:spcPct val="0"/>
              </a:spcBef>
              <a:spcAft>
                <a:spcPct val="35000"/>
              </a:spcAft>
            </a:pPr>
            <a:r>
              <a:rPr lang="en-US" sz="1200" dirty="0"/>
              <a:t>Agriculture Sector Strategic Plan Uganda</a:t>
            </a:r>
          </a:p>
          <a:p>
            <a:pPr algn="ctr" defTabSz="533400">
              <a:lnSpc>
                <a:spcPct val="90000"/>
              </a:lnSpc>
              <a:spcBef>
                <a:spcPct val="0"/>
              </a:spcBef>
              <a:spcAft>
                <a:spcPct val="35000"/>
              </a:spcAft>
            </a:pPr>
            <a:r>
              <a:rPr lang="en-US" sz="1200" dirty="0"/>
              <a:t>NAP-Ag</a:t>
            </a:r>
          </a:p>
        </p:txBody>
      </p:sp>
      <p:sp>
        <p:nvSpPr>
          <p:cNvPr id="22" name="Freeform: Shape 21"/>
          <p:cNvSpPr/>
          <p:nvPr/>
        </p:nvSpPr>
        <p:spPr>
          <a:xfrm>
            <a:off x="6029524" y="3732988"/>
            <a:ext cx="1648363" cy="1376680"/>
          </a:xfrm>
          <a:custGeom>
            <a:avLst/>
            <a:gdLst>
              <a:gd name="connsiteX0" fmla="*/ 0 w 1476848"/>
              <a:gd name="connsiteY0" fmla="*/ 629598 h 1259196"/>
              <a:gd name="connsiteX1" fmla="*/ 738424 w 1476848"/>
              <a:gd name="connsiteY1" fmla="*/ 0 h 1259196"/>
              <a:gd name="connsiteX2" fmla="*/ 1476848 w 1476848"/>
              <a:gd name="connsiteY2" fmla="*/ 629598 h 1259196"/>
              <a:gd name="connsiteX3" fmla="*/ 738424 w 1476848"/>
              <a:gd name="connsiteY3" fmla="*/ 1259196 h 1259196"/>
              <a:gd name="connsiteX4" fmla="*/ 0 w 1476848"/>
              <a:gd name="connsiteY4" fmla="*/ 629598 h 125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48" h="1259196">
                <a:moveTo>
                  <a:pt x="0" y="629598"/>
                </a:moveTo>
                <a:cubicBezTo>
                  <a:pt x="0" y="281881"/>
                  <a:pt x="330604" y="0"/>
                  <a:pt x="738424" y="0"/>
                </a:cubicBezTo>
                <a:cubicBezTo>
                  <a:pt x="1146244" y="0"/>
                  <a:pt x="1476848" y="281881"/>
                  <a:pt x="1476848" y="629598"/>
                </a:cubicBezTo>
                <a:cubicBezTo>
                  <a:pt x="1476848" y="977315"/>
                  <a:pt x="1146244" y="1259196"/>
                  <a:pt x="738424" y="1259196"/>
                </a:cubicBezTo>
                <a:cubicBezTo>
                  <a:pt x="330604" y="1259196"/>
                  <a:pt x="0" y="977315"/>
                  <a:pt x="0" y="629598"/>
                </a:cubicBezTo>
                <a:close/>
              </a:path>
            </a:pathLst>
          </a:custGeom>
          <a:solidFill>
            <a:schemeClr val="accent2">
              <a:lumMod val="50000"/>
              <a:alpha val="49804"/>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31519" tIns="199645" rIns="231519" bIns="199645" numCol="1" spcCol="1270" anchor="ctr" anchorCtr="0">
            <a:noAutofit/>
          </a:bodyPr>
          <a:lstStyle/>
          <a:p>
            <a:pPr algn="ctr" defTabSz="533400">
              <a:lnSpc>
                <a:spcPct val="90000"/>
              </a:lnSpc>
              <a:spcBef>
                <a:spcPct val="0"/>
              </a:spcBef>
              <a:spcAft>
                <a:spcPct val="35000"/>
              </a:spcAft>
            </a:pPr>
            <a:r>
              <a:rPr lang="en-US" sz="1400" dirty="0"/>
              <a:t>Climate change mainstreaming guidelines, MAAIF, Ug</a:t>
            </a:r>
          </a:p>
        </p:txBody>
      </p:sp>
      <p:sp>
        <p:nvSpPr>
          <p:cNvPr id="23" name="Freeform: Shape 22"/>
          <p:cNvSpPr/>
          <p:nvPr/>
        </p:nvSpPr>
        <p:spPr>
          <a:xfrm>
            <a:off x="4037698" y="2143431"/>
            <a:ext cx="1579946" cy="1272299"/>
          </a:xfrm>
          <a:custGeom>
            <a:avLst/>
            <a:gdLst>
              <a:gd name="connsiteX0" fmla="*/ 0 w 1415550"/>
              <a:gd name="connsiteY0" fmla="*/ 581862 h 1163723"/>
              <a:gd name="connsiteX1" fmla="*/ 707775 w 1415550"/>
              <a:gd name="connsiteY1" fmla="*/ 0 h 1163723"/>
              <a:gd name="connsiteX2" fmla="*/ 1415550 w 1415550"/>
              <a:gd name="connsiteY2" fmla="*/ 581862 h 1163723"/>
              <a:gd name="connsiteX3" fmla="*/ 707775 w 1415550"/>
              <a:gd name="connsiteY3" fmla="*/ 1163724 h 1163723"/>
              <a:gd name="connsiteX4" fmla="*/ 0 w 1415550"/>
              <a:gd name="connsiteY4" fmla="*/ 581862 h 116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550" h="1163723">
                <a:moveTo>
                  <a:pt x="0" y="581862"/>
                </a:moveTo>
                <a:cubicBezTo>
                  <a:pt x="0" y="260508"/>
                  <a:pt x="316882" y="0"/>
                  <a:pt x="707775" y="0"/>
                </a:cubicBezTo>
                <a:cubicBezTo>
                  <a:pt x="1098668" y="0"/>
                  <a:pt x="1415550" y="260508"/>
                  <a:pt x="1415550" y="581862"/>
                </a:cubicBezTo>
                <a:cubicBezTo>
                  <a:pt x="1415550" y="903216"/>
                  <a:pt x="1098668" y="1163724"/>
                  <a:pt x="707775" y="1163724"/>
                </a:cubicBezTo>
                <a:cubicBezTo>
                  <a:pt x="316882" y="1163724"/>
                  <a:pt x="0" y="903216"/>
                  <a:pt x="0" y="581862"/>
                </a:cubicBezTo>
                <a:close/>
              </a:path>
            </a:pathLst>
          </a:custGeom>
          <a:solidFill>
            <a:schemeClr val="accent1">
              <a:lumMod val="60000"/>
              <a:lumOff val="40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22542" tIns="185663" rIns="222542" bIns="185663" numCol="1" spcCol="1270" anchor="ctr" anchorCtr="0">
            <a:noAutofit/>
          </a:bodyPr>
          <a:lstStyle/>
          <a:p>
            <a:pPr algn="ctr" defTabSz="533400">
              <a:lnSpc>
                <a:spcPct val="90000"/>
              </a:lnSpc>
              <a:spcBef>
                <a:spcPct val="0"/>
              </a:spcBef>
              <a:spcAft>
                <a:spcPct val="35000"/>
              </a:spcAft>
            </a:pPr>
            <a:r>
              <a:rPr lang="en-US" sz="1400" dirty="0"/>
              <a:t>Scaling of LAs</a:t>
            </a:r>
          </a:p>
        </p:txBody>
      </p:sp>
      <p:sp>
        <p:nvSpPr>
          <p:cNvPr id="24" name="Freeform: Shape 23"/>
          <p:cNvSpPr/>
          <p:nvPr/>
        </p:nvSpPr>
        <p:spPr>
          <a:xfrm>
            <a:off x="4279321" y="3425797"/>
            <a:ext cx="1601790" cy="1376680"/>
          </a:xfrm>
          <a:custGeom>
            <a:avLst/>
            <a:gdLst>
              <a:gd name="connsiteX0" fmla="*/ 0 w 1259196"/>
              <a:gd name="connsiteY0" fmla="*/ 629598 h 1259196"/>
              <a:gd name="connsiteX1" fmla="*/ 629598 w 1259196"/>
              <a:gd name="connsiteY1" fmla="*/ 0 h 1259196"/>
              <a:gd name="connsiteX2" fmla="*/ 1259196 w 1259196"/>
              <a:gd name="connsiteY2" fmla="*/ 629598 h 1259196"/>
              <a:gd name="connsiteX3" fmla="*/ 629598 w 1259196"/>
              <a:gd name="connsiteY3" fmla="*/ 1259196 h 1259196"/>
              <a:gd name="connsiteX4" fmla="*/ 0 w 1259196"/>
              <a:gd name="connsiteY4" fmla="*/ 629598 h 125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196" h="1259196">
                <a:moveTo>
                  <a:pt x="0" y="629598"/>
                </a:moveTo>
                <a:cubicBezTo>
                  <a:pt x="0" y="281881"/>
                  <a:pt x="281881" y="0"/>
                  <a:pt x="629598" y="0"/>
                </a:cubicBezTo>
                <a:cubicBezTo>
                  <a:pt x="977315" y="0"/>
                  <a:pt x="1259196" y="281881"/>
                  <a:pt x="1259196" y="629598"/>
                </a:cubicBezTo>
                <a:cubicBezTo>
                  <a:pt x="1259196" y="977315"/>
                  <a:pt x="977315" y="1259196"/>
                  <a:pt x="629598" y="1259196"/>
                </a:cubicBezTo>
                <a:cubicBezTo>
                  <a:pt x="281881" y="1259196"/>
                  <a:pt x="0" y="977315"/>
                  <a:pt x="0" y="629598"/>
                </a:cubicBezTo>
                <a:close/>
              </a:path>
            </a:pathLst>
          </a:custGeom>
          <a:solidFill>
            <a:schemeClr val="accent3">
              <a:lumMod val="50000"/>
              <a:alpha val="49804"/>
            </a:schemeClr>
          </a:solidFill>
          <a:ln>
            <a:solidFill>
              <a:schemeClr val="accent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99645" tIns="199645" rIns="199645" bIns="199645" numCol="1" spcCol="1270" anchor="ctr" anchorCtr="0">
            <a:noAutofit/>
          </a:bodyPr>
          <a:lstStyle/>
          <a:p>
            <a:pPr algn="ctr" defTabSz="533400">
              <a:lnSpc>
                <a:spcPct val="90000"/>
              </a:lnSpc>
              <a:spcBef>
                <a:spcPct val="0"/>
              </a:spcBef>
              <a:spcAft>
                <a:spcPct val="35000"/>
              </a:spcAft>
            </a:pPr>
            <a:r>
              <a:rPr lang="en-US" sz="1400" dirty="0"/>
              <a:t>6 District Local governments, Ug &amp; Tz</a:t>
            </a:r>
          </a:p>
        </p:txBody>
      </p:sp>
      <p:sp>
        <p:nvSpPr>
          <p:cNvPr id="11" name="TextBox 10"/>
          <p:cNvSpPr txBox="1">
            <a:spLocks noChangeArrowheads="1"/>
          </p:cNvSpPr>
          <p:nvPr/>
        </p:nvSpPr>
        <p:spPr bwMode="auto">
          <a:xfrm>
            <a:off x="8089855" y="2316708"/>
            <a:ext cx="2416728" cy="1384995"/>
          </a:xfrm>
          <a:prstGeom prst="rect">
            <a:avLst/>
          </a:prstGeom>
          <a:solidFill>
            <a:srgbClr val="FAC9A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400" dirty="0">
                <a:latin typeface="Arial" panose="020B0604020202020204" pitchFamily="34" charset="0"/>
              </a:rPr>
              <a:t>Non-state actors in LA demanded own review of ASSP &amp; submitted position paper</a:t>
            </a:r>
          </a:p>
          <a:p>
            <a:pPr>
              <a:spcBef>
                <a:spcPct val="0"/>
              </a:spcBef>
            </a:pPr>
            <a:r>
              <a:rPr lang="en-US" altLang="en-US" sz="1400" dirty="0">
                <a:latin typeface="Arial" panose="020B0604020202020204" pitchFamily="34" charset="0"/>
              </a:rPr>
              <a:t>Invited to participate in NAP-Ag</a:t>
            </a:r>
          </a:p>
        </p:txBody>
      </p:sp>
      <p:sp>
        <p:nvSpPr>
          <p:cNvPr id="12" name="TextBox 11"/>
          <p:cNvSpPr txBox="1">
            <a:spLocks noChangeArrowheads="1"/>
          </p:cNvSpPr>
          <p:nvPr/>
        </p:nvSpPr>
        <p:spPr bwMode="auto">
          <a:xfrm>
            <a:off x="4523825" y="945946"/>
            <a:ext cx="3055563" cy="738664"/>
          </a:xfrm>
          <a:prstGeom prst="rect">
            <a:avLst/>
          </a:prstGeom>
          <a:solidFill>
            <a:srgbClr val="FFE0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1400" dirty="0">
                <a:latin typeface="Arial" panose="020B0604020202020204" pitchFamily="34" charset="0"/>
              </a:rPr>
              <a:t>Opportunity for Non-state actors (LA members) to officially participate in the review</a:t>
            </a:r>
          </a:p>
        </p:txBody>
      </p:sp>
      <p:sp>
        <p:nvSpPr>
          <p:cNvPr id="13" name="TextBox 12"/>
          <p:cNvSpPr txBox="1">
            <a:spLocks noChangeArrowheads="1"/>
          </p:cNvSpPr>
          <p:nvPr/>
        </p:nvSpPr>
        <p:spPr bwMode="auto">
          <a:xfrm>
            <a:off x="1740447" y="3808495"/>
            <a:ext cx="2590800" cy="1384995"/>
          </a:xfrm>
          <a:prstGeom prst="rect">
            <a:avLst/>
          </a:prstGeom>
          <a:solidFill>
            <a:srgbClr val="99CC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400" dirty="0">
                <a:latin typeface="Arial" panose="020B0604020202020204" pitchFamily="34" charset="0"/>
              </a:rPr>
              <a:t>Participatory local adaptation planning (tool)</a:t>
            </a:r>
          </a:p>
          <a:p>
            <a:pPr>
              <a:spcBef>
                <a:spcPct val="0"/>
              </a:spcBef>
            </a:pPr>
            <a:r>
              <a:rPr lang="en-US" altLang="en-US" sz="1400" dirty="0">
                <a:latin typeface="Arial" panose="020B0604020202020204" pitchFamily="34" charset="0"/>
              </a:rPr>
              <a:t>Integrated climate change in five year district development plans</a:t>
            </a:r>
          </a:p>
          <a:p>
            <a:pPr>
              <a:spcBef>
                <a:spcPct val="0"/>
              </a:spcBef>
            </a:pPr>
            <a:r>
              <a:rPr lang="en-US" altLang="en-US" sz="1400" dirty="0">
                <a:latin typeface="Arial" panose="020B0604020202020204" pitchFamily="34" charset="0"/>
              </a:rPr>
              <a:t>Ordinances </a:t>
            </a:r>
          </a:p>
        </p:txBody>
      </p:sp>
      <p:sp>
        <p:nvSpPr>
          <p:cNvPr id="14" name="TextBox 13"/>
          <p:cNvSpPr txBox="1">
            <a:spLocks noChangeArrowheads="1"/>
          </p:cNvSpPr>
          <p:nvPr/>
        </p:nvSpPr>
        <p:spPr bwMode="auto">
          <a:xfrm>
            <a:off x="7579388" y="4198382"/>
            <a:ext cx="2400211" cy="738664"/>
          </a:xfrm>
          <a:prstGeom prst="rect">
            <a:avLst/>
          </a:prstGeom>
          <a:solidFill>
            <a:srgbClr val="EDB7B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1400" dirty="0">
                <a:latin typeface="Arial" panose="020B0604020202020204" pitchFamily="34" charset="0"/>
              </a:rPr>
              <a:t>National &amp; district LAs participated in consultations &amp; validation as a group</a:t>
            </a:r>
          </a:p>
        </p:txBody>
      </p:sp>
      <p:sp>
        <p:nvSpPr>
          <p:cNvPr id="15" name="TextBox 14"/>
          <p:cNvSpPr txBox="1">
            <a:spLocks noChangeArrowheads="1"/>
          </p:cNvSpPr>
          <p:nvPr/>
        </p:nvSpPr>
        <p:spPr bwMode="auto">
          <a:xfrm>
            <a:off x="1751782" y="2047569"/>
            <a:ext cx="2359815" cy="1169551"/>
          </a:xfrm>
          <a:prstGeom prst="rect">
            <a:avLst/>
          </a:prstGeom>
          <a:solidFill>
            <a:srgbClr val="CEE3B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400" dirty="0">
                <a:latin typeface="Arial" panose="020B0604020202020204" pitchFamily="34" charset="0"/>
              </a:rPr>
              <a:t>Community levels, Tz</a:t>
            </a:r>
          </a:p>
          <a:p>
            <a:pPr>
              <a:spcBef>
                <a:spcPct val="0"/>
              </a:spcBef>
            </a:pPr>
            <a:r>
              <a:rPr lang="en-US" altLang="en-US" sz="1400" dirty="0">
                <a:latin typeface="Arial" panose="020B0604020202020204" pitchFamily="34" charset="0"/>
              </a:rPr>
              <a:t>Implemented by 5 non-project districts, Ug</a:t>
            </a:r>
          </a:p>
          <a:p>
            <a:pPr>
              <a:spcBef>
                <a:spcPct val="0"/>
              </a:spcBef>
            </a:pPr>
            <a:r>
              <a:rPr lang="en-US" altLang="en-US" sz="1400" dirty="0">
                <a:latin typeface="Arial" panose="020B0604020202020204" pitchFamily="34" charset="0"/>
              </a:rPr>
              <a:t>Adopted by 4 partners on bilateral projects, Ug</a:t>
            </a:r>
          </a:p>
        </p:txBody>
      </p:sp>
      <p:sp>
        <p:nvSpPr>
          <p:cNvPr id="2" name="TextBox 1">
            <a:extLst>
              <a:ext uri="{FF2B5EF4-FFF2-40B4-BE49-F238E27FC236}">
                <a16:creationId xmlns="" xmlns:a16="http://schemas.microsoft.com/office/drawing/2014/main" id="{CDE45C7D-AAA6-4FEC-AF49-AA4D16BD446D}"/>
              </a:ext>
            </a:extLst>
          </p:cNvPr>
          <p:cNvSpPr txBox="1"/>
          <p:nvPr/>
        </p:nvSpPr>
        <p:spPr>
          <a:xfrm>
            <a:off x="1740448" y="5481358"/>
            <a:ext cx="3698567" cy="523220"/>
          </a:xfrm>
          <a:prstGeom prst="rect">
            <a:avLst/>
          </a:prstGeom>
          <a:solidFill>
            <a:schemeClr val="bg2">
              <a:lumMod val="75000"/>
            </a:schemeClr>
          </a:solidFill>
        </p:spPr>
        <p:txBody>
          <a:bodyPr wrap="square" rtlCol="0">
            <a:spAutoFit/>
          </a:bodyPr>
          <a:lstStyle/>
          <a:p>
            <a:r>
              <a:rPr lang="en-US" sz="1400" dirty="0">
                <a:cs typeface="Arial" panose="020B0604020202020204" pitchFamily="34" charset="0"/>
              </a:rPr>
              <a:t>Participatory land use mapping has been pivotal for local adaptation planning</a:t>
            </a:r>
          </a:p>
        </p:txBody>
      </p:sp>
      <p:sp>
        <p:nvSpPr>
          <p:cNvPr id="18" name="TextBox 17">
            <a:extLst>
              <a:ext uri="{FF2B5EF4-FFF2-40B4-BE49-F238E27FC236}">
                <a16:creationId xmlns="" xmlns:a16="http://schemas.microsoft.com/office/drawing/2014/main" id="{EFA601A4-45BD-4430-9B6F-7A16794BB061}"/>
              </a:ext>
            </a:extLst>
          </p:cNvPr>
          <p:cNvSpPr txBox="1"/>
          <p:nvPr/>
        </p:nvSpPr>
        <p:spPr>
          <a:xfrm>
            <a:off x="6029524" y="5320119"/>
            <a:ext cx="4066977" cy="523220"/>
          </a:xfrm>
          <a:prstGeom prst="rect">
            <a:avLst/>
          </a:prstGeom>
          <a:solidFill>
            <a:schemeClr val="accent4">
              <a:lumMod val="60000"/>
              <a:lumOff val="40000"/>
            </a:schemeClr>
          </a:solidFill>
        </p:spPr>
        <p:txBody>
          <a:bodyPr wrap="square" rtlCol="0">
            <a:spAutoFit/>
          </a:bodyPr>
          <a:lstStyle/>
          <a:p>
            <a:r>
              <a:rPr lang="en-US" sz="1400" dirty="0"/>
              <a:t>Targeted engagement e.g. Uganda Parliament; Tanzania Parliament &amp; Water Commission</a:t>
            </a:r>
          </a:p>
        </p:txBody>
      </p:sp>
      <p:sp>
        <p:nvSpPr>
          <p:cNvPr id="4" name="TextBox 3">
            <a:extLst>
              <a:ext uri="{FF2B5EF4-FFF2-40B4-BE49-F238E27FC236}">
                <a16:creationId xmlns="" xmlns:a16="http://schemas.microsoft.com/office/drawing/2014/main" id="{8E108A0D-0D62-45D3-815A-B4A99832084E}"/>
              </a:ext>
            </a:extLst>
          </p:cNvPr>
          <p:cNvSpPr txBox="1"/>
          <p:nvPr/>
        </p:nvSpPr>
        <p:spPr>
          <a:xfrm>
            <a:off x="4111597" y="6088238"/>
            <a:ext cx="6084917" cy="646331"/>
          </a:xfrm>
          <a:prstGeom prst="rect">
            <a:avLst/>
          </a:prstGeom>
          <a:solidFill>
            <a:srgbClr val="00B0F0"/>
          </a:solidFill>
        </p:spPr>
        <p:txBody>
          <a:bodyPr wrap="square" rtlCol="0">
            <a:spAutoFit/>
          </a:bodyPr>
          <a:lstStyle/>
          <a:p>
            <a:r>
              <a:rPr lang="en-US" dirty="0"/>
              <a:t>Learning Alliance: a wanted group for e.g. actor inclusion, content validation, information dissemination</a:t>
            </a:r>
          </a:p>
        </p:txBody>
      </p:sp>
      <p:sp>
        <p:nvSpPr>
          <p:cNvPr id="25" name="Title 1">
            <a:extLst>
              <a:ext uri="{FF2B5EF4-FFF2-40B4-BE49-F238E27FC236}">
                <a16:creationId xmlns="" xmlns:a16="http://schemas.microsoft.com/office/drawing/2014/main" id="{0B53AF5D-A441-41FA-BAEF-FB0A68F016DE}"/>
              </a:ext>
            </a:extLst>
          </p:cNvPr>
          <p:cNvSpPr>
            <a:spLocks noGrp="1"/>
          </p:cNvSpPr>
          <p:nvPr>
            <p:ph type="title"/>
          </p:nvPr>
        </p:nvSpPr>
        <p:spPr>
          <a:xfrm>
            <a:off x="440471" y="228125"/>
            <a:ext cx="6889750" cy="712787"/>
          </a:xfrm>
        </p:spPr>
        <p:txBody>
          <a:bodyPr>
            <a:normAutofit fontScale="90000"/>
          </a:bodyPr>
          <a:lstStyle/>
          <a:p>
            <a:r>
              <a:rPr lang="en-US" dirty="0"/>
              <a:t>Key successes in Tanzania and Uganda</a:t>
            </a:r>
          </a:p>
        </p:txBody>
      </p:sp>
      <p:sp>
        <p:nvSpPr>
          <p:cNvPr id="6" name="TextBox 5">
            <a:extLst>
              <a:ext uri="{FF2B5EF4-FFF2-40B4-BE49-F238E27FC236}">
                <a16:creationId xmlns="" xmlns:a16="http://schemas.microsoft.com/office/drawing/2014/main" id="{8709827A-40CF-4959-B985-B2CE8CC06D87}"/>
              </a:ext>
            </a:extLst>
          </p:cNvPr>
          <p:cNvSpPr txBox="1"/>
          <p:nvPr/>
        </p:nvSpPr>
        <p:spPr>
          <a:xfrm>
            <a:off x="8432977" y="1042593"/>
            <a:ext cx="2073606" cy="523220"/>
          </a:xfrm>
          <a:prstGeom prst="rect">
            <a:avLst/>
          </a:prstGeom>
          <a:noFill/>
        </p:spPr>
        <p:txBody>
          <a:bodyPr wrap="square" rtlCol="0">
            <a:spAutoFit/>
          </a:bodyPr>
          <a:lstStyle/>
          <a:p>
            <a:r>
              <a:rPr lang="en-US" sz="1400" i="1" dirty="0"/>
              <a:t>Slide courtesy of Edidah Ampaire</a:t>
            </a:r>
          </a:p>
        </p:txBody>
      </p:sp>
    </p:spTree>
    <p:extLst>
      <p:ext uri="{BB962C8B-B14F-4D97-AF65-F5344CB8AC3E}">
        <p14:creationId xmlns:p14="http://schemas.microsoft.com/office/powerpoint/2010/main" val="12738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845235" y="1762484"/>
            <a:ext cx="8020595" cy="4729453"/>
          </a:xfrm>
        </p:spPr>
        <p:txBody>
          <a:bodyPr>
            <a:normAutofit/>
          </a:bodyPr>
          <a:lstStyle/>
          <a:p>
            <a:pPr lvl="0"/>
            <a:r>
              <a:rPr lang="en-US" sz="2400" dirty="0"/>
              <a:t>Keeping momentum among members</a:t>
            </a:r>
          </a:p>
          <a:p>
            <a:pPr lvl="0"/>
            <a:r>
              <a:rPr lang="en-US" sz="2400" dirty="0"/>
              <a:t>Financing joint activities</a:t>
            </a:r>
          </a:p>
          <a:p>
            <a:pPr lvl="0"/>
            <a:r>
              <a:rPr lang="en-US" sz="2400" dirty="0"/>
              <a:t>Managing expectations at community level</a:t>
            </a:r>
          </a:p>
          <a:p>
            <a:pPr lvl="0"/>
            <a:r>
              <a:rPr lang="en-US" sz="2400" dirty="0"/>
              <a:t>Fostering successful learning processes  </a:t>
            </a:r>
          </a:p>
          <a:p>
            <a:r>
              <a:rPr lang="en-US" sz="2400" dirty="0"/>
              <a:t>Translating science evidence into policy</a:t>
            </a:r>
            <a:endParaRPr lang="en-GB" sz="2400" dirty="0"/>
          </a:p>
        </p:txBody>
      </p:sp>
      <p:sp>
        <p:nvSpPr>
          <p:cNvPr id="3" name="Title 2"/>
          <p:cNvSpPr>
            <a:spLocks noGrp="1"/>
          </p:cNvSpPr>
          <p:nvPr>
            <p:ph type="title"/>
          </p:nvPr>
        </p:nvSpPr>
        <p:spPr/>
        <p:txBody>
          <a:bodyPr/>
          <a:lstStyle/>
          <a:p>
            <a:r>
              <a:rPr lang="en-GB" dirty="0"/>
              <a:t>Challenges faced</a:t>
            </a:r>
          </a:p>
        </p:txBody>
      </p:sp>
      <p:pic>
        <p:nvPicPr>
          <p:cNvPr id="4" name="Picture Placeholder 3"/>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tretch>
            <a:fillRect/>
          </a:stretch>
        </p:blipFill>
        <p:spPr>
          <a:xfrm>
            <a:off x="7772400" y="3912318"/>
            <a:ext cx="4419600" cy="2945681"/>
          </a:xfrm>
        </p:spPr>
      </p:pic>
    </p:spTree>
    <p:extLst>
      <p:ext uri="{BB962C8B-B14F-4D97-AF65-F5344CB8AC3E}">
        <p14:creationId xmlns:p14="http://schemas.microsoft.com/office/powerpoint/2010/main" val="146211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33" y="278964"/>
            <a:ext cx="8794036" cy="2165298"/>
          </a:xfrm>
        </p:spPr>
        <p:txBody>
          <a:bodyPr>
            <a:normAutofit fontScale="90000"/>
          </a:bodyPr>
          <a:lstStyle/>
          <a:p>
            <a:r>
              <a:rPr lang="en-US" dirty="0"/>
              <a:t>Platforms as entry points for NDC/NAP  implementation?  </a:t>
            </a:r>
            <a:r>
              <a:rPr lang="en-US" dirty="0" smtClean="0"/>
              <a:t>Lessons </a:t>
            </a:r>
            <a:r>
              <a:rPr lang="en-US" dirty="0"/>
              <a:t>learned</a:t>
            </a:r>
            <a:br>
              <a:rPr lang="en-US" dirty="0"/>
            </a:br>
            <a:r>
              <a:rPr lang="en-US" dirty="0"/>
              <a:t/>
            </a:r>
            <a:br>
              <a:rPr lang="en-US" dirty="0"/>
            </a:br>
            <a:endParaRPr lang="en-US" dirty="0"/>
          </a:p>
        </p:txBody>
      </p:sp>
      <p:sp>
        <p:nvSpPr>
          <p:cNvPr id="4" name="Content Placeholder 2">
            <a:extLst>
              <a:ext uri="{FF2B5EF4-FFF2-40B4-BE49-F238E27FC236}">
                <a16:creationId xmlns="" xmlns:a16="http://schemas.microsoft.com/office/drawing/2014/main" id="{6EAEA5FD-A3B1-4419-B2F9-800D90479CFD}"/>
              </a:ext>
            </a:extLst>
          </p:cNvPr>
          <p:cNvSpPr txBox="1">
            <a:spLocks/>
          </p:cNvSpPr>
          <p:nvPr/>
        </p:nvSpPr>
        <p:spPr>
          <a:xfrm>
            <a:off x="1170216" y="1840839"/>
            <a:ext cx="8237553" cy="4351338"/>
          </a:xfrm>
          <a:prstGeom prst="rect">
            <a:avLst/>
          </a:prstGeom>
        </p:spPr>
        <p:txBody>
          <a:bodyPr/>
          <a:lstStyle>
            <a:lvl1pPr marL="228600" indent="-228600" algn="l" defTabSz="914400" rtl="0" eaLnBrk="1" latinLnBrk="0" hangingPunct="1">
              <a:lnSpc>
                <a:spcPct val="90000"/>
              </a:lnSpc>
              <a:spcBef>
                <a:spcPts val="800"/>
              </a:spcBef>
              <a:buClr>
                <a:schemeClr val="accent5"/>
              </a:buClr>
              <a:buFont typeface="Arial" panose="020B0604020202020204" pitchFamily="34" charset="0"/>
              <a:buChar char="•"/>
              <a:defRPr sz="2000" kern="1200">
                <a:solidFill>
                  <a:schemeClr val="accent5">
                    <a:lumMod val="50000"/>
                  </a:schemeClr>
                </a:solidFill>
                <a:latin typeface="+mn-lt"/>
                <a:ea typeface="+mn-ea"/>
                <a:cs typeface="+mn-cs"/>
              </a:defRPr>
            </a:lvl1pPr>
            <a:lvl2pPr marL="449263" indent="-182563" algn="l" defTabSz="914400" rtl="0" eaLnBrk="1" latinLnBrk="0" hangingPunct="1">
              <a:lnSpc>
                <a:spcPct val="90000"/>
              </a:lnSpc>
              <a:spcBef>
                <a:spcPts val="500"/>
              </a:spcBef>
              <a:buClr>
                <a:schemeClr val="accent5"/>
              </a:buClr>
              <a:buSzPct val="70000"/>
              <a:buFont typeface="Wingdings" panose="05000000000000000000" pitchFamily="2" charset="2"/>
              <a:buChar char="§"/>
              <a:defRPr sz="1800" kern="1200">
                <a:solidFill>
                  <a:schemeClr val="accent5">
                    <a:lumMod val="50000"/>
                  </a:schemeClr>
                </a:solidFill>
                <a:latin typeface="+mn-lt"/>
                <a:ea typeface="+mn-ea"/>
                <a:cs typeface="+mn-cs"/>
              </a:defRPr>
            </a:lvl2pPr>
            <a:lvl3pPr marL="625475" indent="-176213" algn="l" defTabSz="914400" rtl="0" eaLnBrk="1" latinLnBrk="0" hangingPunct="1">
              <a:lnSpc>
                <a:spcPct val="90000"/>
              </a:lnSpc>
              <a:spcBef>
                <a:spcPts val="400"/>
              </a:spcBef>
              <a:buFont typeface="Arial" panose="020B0604020202020204" pitchFamily="34" charset="0"/>
              <a:buChar char="−"/>
              <a:defRPr sz="1600" kern="1200">
                <a:solidFill>
                  <a:schemeClr val="accent5">
                    <a:lumMod val="50000"/>
                  </a:schemeClr>
                </a:solidFill>
                <a:latin typeface="+mn-lt"/>
                <a:ea typeface="+mn-ea"/>
                <a:cs typeface="+mn-cs"/>
              </a:defRPr>
            </a:lvl3pPr>
            <a:lvl4pPr marL="808038" indent="-182563" algn="l" defTabSz="914400" rtl="0" eaLnBrk="1" latinLnBrk="0" hangingPunct="1">
              <a:lnSpc>
                <a:spcPct val="90000"/>
              </a:lnSpc>
              <a:spcBef>
                <a:spcPts val="300"/>
              </a:spcBef>
              <a:buFont typeface="Arial" panose="020B0604020202020204" pitchFamily="34" charset="0"/>
              <a:buChar char="•"/>
              <a:defRPr sz="1400" kern="1200">
                <a:solidFill>
                  <a:schemeClr val="accent5">
                    <a:lumMod val="50000"/>
                  </a:schemeClr>
                </a:solidFill>
                <a:latin typeface="+mn-lt"/>
                <a:ea typeface="+mn-ea"/>
                <a:cs typeface="+mn-cs"/>
              </a:defRPr>
            </a:lvl4pPr>
            <a:lvl5pPr marL="982663" indent="-174625" algn="l" defTabSz="914400" rtl="0" eaLnBrk="1" latinLnBrk="0" hangingPunct="1">
              <a:lnSpc>
                <a:spcPct val="90000"/>
              </a:lnSpc>
              <a:spcBef>
                <a:spcPts val="300"/>
              </a:spcBef>
              <a:buFont typeface="Arial" panose="020B0604020202020204" pitchFamily="34" charset="0"/>
              <a:buChar char="•"/>
              <a:defRPr sz="14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Courier New" charset="0"/>
              <a:buChar char="o"/>
            </a:pPr>
            <a:r>
              <a:rPr lang="en-US" sz="2400" dirty="0">
                <a:solidFill>
                  <a:schemeClr val="tx1"/>
                </a:solidFill>
              </a:rPr>
              <a:t>Institutionalize the platform in government structures</a:t>
            </a:r>
          </a:p>
          <a:p>
            <a:pPr marL="347663" indent="-347663">
              <a:buFont typeface="Courier New" charset="0"/>
              <a:buChar char="o"/>
            </a:pPr>
            <a:r>
              <a:rPr lang="en-US" sz="2400" dirty="0">
                <a:solidFill>
                  <a:schemeClr val="tx1"/>
                </a:solidFill>
              </a:rPr>
              <a:t>Link to value chain; important for private sector involvement</a:t>
            </a:r>
          </a:p>
          <a:p>
            <a:pPr marL="347663" indent="-347663">
              <a:buFont typeface="Courier New" charset="0"/>
              <a:buChar char="o"/>
            </a:pPr>
            <a:r>
              <a:rPr lang="en-US" sz="2400" dirty="0">
                <a:solidFill>
                  <a:schemeClr val="tx1"/>
                </a:solidFill>
              </a:rPr>
              <a:t>Have an interested champion/institution to keep momentum in space and time</a:t>
            </a:r>
          </a:p>
          <a:p>
            <a:pPr marL="347663" indent="-347663">
              <a:buFont typeface="Courier New" charset="0"/>
              <a:buChar char="o"/>
            </a:pPr>
            <a:r>
              <a:rPr lang="en-US" sz="2400" dirty="0">
                <a:solidFill>
                  <a:schemeClr val="tx1"/>
                </a:solidFill>
              </a:rPr>
              <a:t>Identify and address issues of common interest to stakeholders</a:t>
            </a:r>
          </a:p>
          <a:p>
            <a:pPr marL="347663" indent="-347663">
              <a:buFont typeface="Courier New" charset="0"/>
              <a:buChar char="o"/>
            </a:pPr>
            <a:r>
              <a:rPr lang="en-US" sz="2400" dirty="0">
                <a:solidFill>
                  <a:schemeClr val="tx1"/>
                </a:solidFill>
              </a:rPr>
              <a:t>Be inclusive in membership</a:t>
            </a:r>
          </a:p>
          <a:p>
            <a:pPr marL="347663" indent="-347663">
              <a:buFont typeface="Courier New" charset="0"/>
              <a:buChar char="o"/>
            </a:pPr>
            <a:r>
              <a:rPr lang="en-US" sz="2400" dirty="0">
                <a:solidFill>
                  <a:schemeClr val="tx1"/>
                </a:solidFill>
              </a:rPr>
              <a:t>Focus on tangible benefits, e.g. policy initiatives must link with initiatives that deliver</a:t>
            </a:r>
          </a:p>
          <a:p>
            <a:pPr marL="347663" indent="-347663">
              <a:buFont typeface="Courier New" charset="0"/>
              <a:buChar char="o"/>
            </a:pPr>
            <a:r>
              <a:rPr lang="en-US" sz="2400" dirty="0">
                <a:solidFill>
                  <a:schemeClr val="tx1"/>
                </a:solidFill>
              </a:rPr>
              <a:t>Focus on knowledge co-creation</a:t>
            </a:r>
          </a:p>
        </p:txBody>
      </p:sp>
    </p:spTree>
    <p:extLst>
      <p:ext uri="{BB962C8B-B14F-4D97-AF65-F5344CB8AC3E}">
        <p14:creationId xmlns:p14="http://schemas.microsoft.com/office/powerpoint/2010/main" val="205500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 </a:t>
            </a:r>
          </a:p>
        </p:txBody>
      </p:sp>
      <p:sp>
        <p:nvSpPr>
          <p:cNvPr id="4" name="Content Placeholder 2">
            <a:extLst>
              <a:ext uri="{FF2B5EF4-FFF2-40B4-BE49-F238E27FC236}">
                <a16:creationId xmlns="" xmlns:a16="http://schemas.microsoft.com/office/drawing/2014/main" id="{6EAEA5FD-A3B1-4419-B2F9-800D90479CFD}"/>
              </a:ext>
            </a:extLst>
          </p:cNvPr>
          <p:cNvSpPr txBox="1">
            <a:spLocks/>
          </p:cNvSpPr>
          <p:nvPr/>
        </p:nvSpPr>
        <p:spPr>
          <a:xfrm>
            <a:off x="1184925" y="1571689"/>
            <a:ext cx="5964445" cy="4952160"/>
          </a:xfrm>
          <a:prstGeom prst="rect">
            <a:avLst/>
          </a:prstGeom>
        </p:spPr>
        <p:txBody>
          <a:bodyPr/>
          <a:lstStyle>
            <a:lvl1pPr marL="228600" indent="-228600" algn="l" defTabSz="914400" rtl="0" eaLnBrk="1" latinLnBrk="0" hangingPunct="1">
              <a:lnSpc>
                <a:spcPct val="90000"/>
              </a:lnSpc>
              <a:spcBef>
                <a:spcPts val="800"/>
              </a:spcBef>
              <a:buClr>
                <a:schemeClr val="accent5"/>
              </a:buClr>
              <a:buFont typeface="Arial" panose="020B0604020202020204" pitchFamily="34" charset="0"/>
              <a:buChar char="•"/>
              <a:defRPr sz="2000" kern="1200">
                <a:solidFill>
                  <a:schemeClr val="accent5">
                    <a:lumMod val="50000"/>
                  </a:schemeClr>
                </a:solidFill>
                <a:latin typeface="+mn-lt"/>
                <a:ea typeface="+mn-ea"/>
                <a:cs typeface="+mn-cs"/>
              </a:defRPr>
            </a:lvl1pPr>
            <a:lvl2pPr marL="449263" indent="-182563" algn="l" defTabSz="914400" rtl="0" eaLnBrk="1" latinLnBrk="0" hangingPunct="1">
              <a:lnSpc>
                <a:spcPct val="90000"/>
              </a:lnSpc>
              <a:spcBef>
                <a:spcPts val="500"/>
              </a:spcBef>
              <a:buClr>
                <a:schemeClr val="accent5"/>
              </a:buClr>
              <a:buSzPct val="70000"/>
              <a:buFont typeface="Wingdings" panose="05000000000000000000" pitchFamily="2" charset="2"/>
              <a:buChar char="§"/>
              <a:defRPr sz="1800" kern="1200">
                <a:solidFill>
                  <a:schemeClr val="accent5">
                    <a:lumMod val="50000"/>
                  </a:schemeClr>
                </a:solidFill>
                <a:latin typeface="+mn-lt"/>
                <a:ea typeface="+mn-ea"/>
                <a:cs typeface="+mn-cs"/>
              </a:defRPr>
            </a:lvl2pPr>
            <a:lvl3pPr marL="625475" indent="-176213" algn="l" defTabSz="914400" rtl="0" eaLnBrk="1" latinLnBrk="0" hangingPunct="1">
              <a:lnSpc>
                <a:spcPct val="90000"/>
              </a:lnSpc>
              <a:spcBef>
                <a:spcPts val="400"/>
              </a:spcBef>
              <a:buFont typeface="Arial" panose="020B0604020202020204" pitchFamily="34" charset="0"/>
              <a:buChar char="−"/>
              <a:defRPr sz="1600" kern="1200">
                <a:solidFill>
                  <a:schemeClr val="accent5">
                    <a:lumMod val="50000"/>
                  </a:schemeClr>
                </a:solidFill>
                <a:latin typeface="+mn-lt"/>
                <a:ea typeface="+mn-ea"/>
                <a:cs typeface="+mn-cs"/>
              </a:defRPr>
            </a:lvl3pPr>
            <a:lvl4pPr marL="808038" indent="-182563" algn="l" defTabSz="914400" rtl="0" eaLnBrk="1" latinLnBrk="0" hangingPunct="1">
              <a:lnSpc>
                <a:spcPct val="90000"/>
              </a:lnSpc>
              <a:spcBef>
                <a:spcPts val="300"/>
              </a:spcBef>
              <a:buFont typeface="Arial" panose="020B0604020202020204" pitchFamily="34" charset="0"/>
              <a:buChar char="•"/>
              <a:defRPr sz="1400" kern="1200">
                <a:solidFill>
                  <a:schemeClr val="accent5">
                    <a:lumMod val="50000"/>
                  </a:schemeClr>
                </a:solidFill>
                <a:latin typeface="+mn-lt"/>
                <a:ea typeface="+mn-ea"/>
                <a:cs typeface="+mn-cs"/>
              </a:defRPr>
            </a:lvl4pPr>
            <a:lvl5pPr marL="982663" indent="-174625" algn="l" defTabSz="914400" rtl="0" eaLnBrk="1" latinLnBrk="0" hangingPunct="1">
              <a:lnSpc>
                <a:spcPct val="90000"/>
              </a:lnSpc>
              <a:spcBef>
                <a:spcPts val="300"/>
              </a:spcBef>
              <a:buFont typeface="Arial" panose="020B0604020202020204" pitchFamily="34" charset="0"/>
              <a:buChar char="•"/>
              <a:defRPr sz="14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D3028"/>
                </a:solidFill>
                <a:latin typeface="Open Sans"/>
              </a:rPr>
              <a:t>Info note: </a:t>
            </a:r>
            <a:r>
              <a:rPr lang="en-US" dirty="0">
                <a:solidFill>
                  <a:srgbClr val="0C6772"/>
                </a:solidFill>
                <a:latin typeface="Open Sans"/>
                <a:hlinkClick r:id="rId3"/>
              </a:rPr>
              <a:t>Gender and climate change in Uganda</a:t>
            </a:r>
            <a:endParaRPr lang="en-US" dirty="0">
              <a:solidFill>
                <a:srgbClr val="3D3028"/>
              </a:solidFill>
              <a:latin typeface="Open Sans"/>
            </a:endParaRPr>
          </a:p>
          <a:p>
            <a:r>
              <a:rPr lang="en-US" dirty="0">
                <a:solidFill>
                  <a:srgbClr val="3D3028"/>
                </a:solidFill>
                <a:latin typeface="Open Sans"/>
              </a:rPr>
              <a:t>Info note: </a:t>
            </a:r>
            <a:r>
              <a:rPr lang="en-US" dirty="0">
                <a:solidFill>
                  <a:srgbClr val="0C6772"/>
                </a:solidFill>
                <a:latin typeface="Open Sans"/>
                <a:hlinkClick r:id="rId4"/>
              </a:rPr>
              <a:t>Towards gender responsive policy formulation and budgeting in the agricultural sector: Opportunities and challenges in Uganda</a:t>
            </a:r>
            <a:endParaRPr lang="en-US" dirty="0">
              <a:solidFill>
                <a:srgbClr val="3D3028"/>
              </a:solidFill>
              <a:latin typeface="Open Sans"/>
            </a:endParaRPr>
          </a:p>
          <a:p>
            <a:r>
              <a:rPr lang="en-US" dirty="0">
                <a:solidFill>
                  <a:srgbClr val="3D3028"/>
                </a:solidFill>
                <a:latin typeface="Open Sans"/>
              </a:rPr>
              <a:t>Info note: </a:t>
            </a:r>
            <a:r>
              <a:rPr lang="en-US" dirty="0">
                <a:solidFill>
                  <a:srgbClr val="0C6772"/>
                </a:solidFill>
                <a:latin typeface="Open Sans"/>
                <a:hlinkClick r:id="rId5"/>
              </a:rPr>
              <a:t>Gender responsive policy formulation and budgeting in Tanzania</a:t>
            </a:r>
            <a:endParaRPr lang="en-US" dirty="0">
              <a:solidFill>
                <a:srgbClr val="3D3028"/>
              </a:solidFill>
              <a:latin typeface="Open Sans"/>
            </a:endParaRPr>
          </a:p>
          <a:p>
            <a:r>
              <a:rPr lang="en-US" dirty="0">
                <a:solidFill>
                  <a:srgbClr val="3D3028"/>
                </a:solidFill>
                <a:latin typeface="Open Sans"/>
              </a:rPr>
              <a:t>Info note: </a:t>
            </a:r>
            <a:r>
              <a:rPr lang="en-US" dirty="0">
                <a:solidFill>
                  <a:srgbClr val="0C6772"/>
                </a:solidFill>
                <a:latin typeface="Open Sans"/>
                <a:hlinkClick r:id="rId6"/>
              </a:rPr>
              <a:t>Barriers to successful climate change policy implementation in Tanzania</a:t>
            </a:r>
            <a:endParaRPr lang="en-US" dirty="0">
              <a:solidFill>
                <a:srgbClr val="3D3028"/>
              </a:solidFill>
              <a:latin typeface="Open Sans"/>
            </a:endParaRPr>
          </a:p>
          <a:p>
            <a:r>
              <a:rPr lang="en-US" dirty="0">
                <a:solidFill>
                  <a:srgbClr val="3D3028"/>
                </a:solidFill>
                <a:latin typeface="Open Sans"/>
              </a:rPr>
              <a:t>Info note: </a:t>
            </a:r>
            <a:r>
              <a:rPr lang="en-US" dirty="0">
                <a:solidFill>
                  <a:srgbClr val="0C6772"/>
                </a:solidFill>
                <a:latin typeface="Open Sans"/>
                <a:hlinkClick r:id="rId7"/>
              </a:rPr>
              <a:t>Scenario-guided policy planning in Uganda</a:t>
            </a:r>
            <a:endParaRPr lang="en-US" dirty="0">
              <a:solidFill>
                <a:srgbClr val="3D3028"/>
              </a:solidFill>
              <a:latin typeface="Open Sans"/>
            </a:endParaRPr>
          </a:p>
          <a:p>
            <a:r>
              <a:rPr lang="en-US" dirty="0">
                <a:solidFill>
                  <a:srgbClr val="3D3028"/>
                </a:solidFill>
                <a:latin typeface="Open Sans"/>
              </a:rPr>
              <a:t>Info note: </a:t>
            </a:r>
            <a:r>
              <a:rPr lang="en-US" dirty="0">
                <a:solidFill>
                  <a:srgbClr val="0C6772"/>
                </a:solidFill>
                <a:latin typeface="Open Sans"/>
                <a:hlinkClick r:id="rId8"/>
              </a:rPr>
              <a:t>Scenario-guided policy planning: Processes, comparisons and lessons from East Africa</a:t>
            </a:r>
            <a:endParaRPr lang="en-US" dirty="0">
              <a:solidFill>
                <a:srgbClr val="3D3028"/>
              </a:solidFill>
              <a:latin typeface="Open Sans"/>
            </a:endParaRPr>
          </a:p>
          <a:p>
            <a:r>
              <a:rPr lang="en-US" dirty="0">
                <a:solidFill>
                  <a:srgbClr val="0C6772"/>
                </a:solidFill>
                <a:latin typeface="Open Sans"/>
                <a:hlinkClick r:id="rId9"/>
              </a:rPr>
              <a:t>Climate-smart agriculture report that includes analysis at farm level and national portfolio of options</a:t>
            </a:r>
            <a:endParaRPr lang="en-US" dirty="0">
              <a:solidFill>
                <a:srgbClr val="3D3028"/>
              </a:solidFill>
              <a:latin typeface="Open Sans"/>
            </a:endParaRPr>
          </a:p>
          <a:p>
            <a:r>
              <a:rPr lang="en-US" dirty="0">
                <a:solidFill>
                  <a:srgbClr val="0C6772"/>
                </a:solidFill>
                <a:latin typeface="Open Sans"/>
                <a:hlinkClick r:id="rId10"/>
              </a:rPr>
              <a:t>Portfolio of present and future potential climate-smart agriculture investment options</a:t>
            </a:r>
            <a:endParaRPr lang="en-US" dirty="0">
              <a:solidFill>
                <a:srgbClr val="3D3028"/>
              </a:solidFill>
              <a:latin typeface="Open Sans"/>
            </a:endParaRPr>
          </a:p>
        </p:txBody>
      </p:sp>
      <p:pic>
        <p:nvPicPr>
          <p:cNvPr id="8" name="Picture 7">
            <a:extLst>
              <a:ext uri="{FF2B5EF4-FFF2-40B4-BE49-F238E27FC236}">
                <a16:creationId xmlns="" xmlns:a16="http://schemas.microsoft.com/office/drawing/2014/main" id="{25C5887E-170F-4157-9EAA-34110515E6B4}"/>
              </a:ext>
            </a:extLst>
          </p:cNvPr>
          <p:cNvPicPr>
            <a:picLocks noChangeAspect="1"/>
          </p:cNvPicPr>
          <p:nvPr/>
        </p:nvPicPr>
        <p:blipFill>
          <a:blip r:embed="rId11"/>
          <a:stretch>
            <a:fillRect/>
          </a:stretch>
        </p:blipFill>
        <p:spPr>
          <a:xfrm>
            <a:off x="8226641" y="3599256"/>
            <a:ext cx="2367920" cy="3077906"/>
          </a:xfrm>
          <a:prstGeom prst="rect">
            <a:avLst/>
          </a:prstGeom>
        </p:spPr>
      </p:pic>
      <p:pic>
        <p:nvPicPr>
          <p:cNvPr id="5" name="Picture 4">
            <a:extLst>
              <a:ext uri="{FF2B5EF4-FFF2-40B4-BE49-F238E27FC236}">
                <a16:creationId xmlns="" xmlns:a16="http://schemas.microsoft.com/office/drawing/2014/main" id="{2A3F8E4C-4E45-45DF-A57F-889EF518C092}"/>
              </a:ext>
            </a:extLst>
          </p:cNvPr>
          <p:cNvPicPr>
            <a:picLocks noChangeAspect="1"/>
          </p:cNvPicPr>
          <p:nvPr/>
        </p:nvPicPr>
        <p:blipFill>
          <a:blip r:embed="rId12"/>
          <a:stretch>
            <a:fillRect/>
          </a:stretch>
        </p:blipFill>
        <p:spPr>
          <a:xfrm>
            <a:off x="8218031" y="11980"/>
            <a:ext cx="2376530" cy="3417020"/>
          </a:xfrm>
          <a:prstGeom prst="rect">
            <a:avLst/>
          </a:prstGeom>
        </p:spPr>
      </p:pic>
    </p:spTree>
    <p:extLst>
      <p:ext uri="{BB962C8B-B14F-4D97-AF65-F5344CB8AC3E}">
        <p14:creationId xmlns:p14="http://schemas.microsoft.com/office/powerpoint/2010/main" val="19227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ubtitle 22"/>
          <p:cNvSpPr>
            <a:spLocks noGrp="1"/>
          </p:cNvSpPr>
          <p:nvPr>
            <p:ph type="subTitle" idx="1"/>
          </p:nvPr>
        </p:nvSpPr>
        <p:spPr/>
        <p:txBody>
          <a:bodyPr>
            <a:normAutofit/>
          </a:bodyPr>
          <a:lstStyle/>
          <a:p>
            <a:r>
              <a:rPr lang="en-GB" sz="2000" dirty="0"/>
              <a:t>Catherine Mungai, </a:t>
            </a:r>
            <a:r>
              <a:rPr lang="en-GB" sz="2000" dirty="0" smtClean="0">
                <a:solidFill>
                  <a:srgbClr val="0070C0"/>
                </a:solidFill>
              </a:rPr>
              <a:t>c.mungai@cgiar.org</a:t>
            </a:r>
            <a:endParaRPr lang="en-GB" sz="2000" dirty="0">
              <a:solidFill>
                <a:srgbClr val="0070C0"/>
              </a:solidFill>
            </a:endParaRPr>
          </a:p>
          <a:p>
            <a:r>
              <a:rPr lang="en-GB" sz="2000" dirty="0"/>
              <a:t>Selected slides prepared together with Laura Cramer, </a:t>
            </a:r>
            <a:r>
              <a:rPr lang="en-GB" sz="2000" dirty="0">
                <a:solidFill>
                  <a:srgbClr val="0070C0"/>
                </a:solidFill>
              </a:rPr>
              <a:t>l.cramer@cigar.org </a:t>
            </a:r>
          </a:p>
        </p:txBody>
      </p:sp>
      <p:sp>
        <p:nvSpPr>
          <p:cNvPr id="2" name="Title 1"/>
          <p:cNvSpPr>
            <a:spLocks noGrp="1"/>
          </p:cNvSpPr>
          <p:nvPr>
            <p:ph type="ctrTitle"/>
          </p:nvPr>
        </p:nvSpPr>
        <p:spPr/>
        <p:txBody>
          <a:bodyPr/>
          <a:lstStyle/>
          <a:p>
            <a:r>
              <a:rPr lang="sv-SE" dirty="0"/>
              <a:t>Thank you</a:t>
            </a:r>
            <a:endParaRPr lang="en-US" dirty="0"/>
          </a:p>
        </p:txBody>
      </p:sp>
      <p:pic>
        <p:nvPicPr>
          <p:cNvPr id="26" name="Picture Placeholder 25"/>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27" name="Picture Placeholder 26"/>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r="-11443"/>
          <a:stretch/>
        </p:blipFill>
        <p:spPr>
          <a:xfrm>
            <a:off x="9010651" y="6083300"/>
            <a:ext cx="1743075" cy="679450"/>
          </a:xfrm>
        </p:spPr>
      </p:pic>
      <p:pic>
        <p:nvPicPr>
          <p:cNvPr id="9" name="Picture Placeholder 8">
            <a:extLst>
              <a:ext uri="{FF2B5EF4-FFF2-40B4-BE49-F238E27FC236}">
                <a16:creationId xmlns="" xmlns:a16="http://schemas.microsoft.com/office/drawing/2014/main" id="{1DCE023C-5964-4174-926E-4CDF27423D2B}"/>
              </a:ext>
            </a:extLst>
          </p:cNvPr>
          <p:cNvPicPr>
            <a:picLocks noGrp="1" noChangeAspect="1"/>
          </p:cNvPicPr>
          <p:nvPr>
            <p:ph type="pic" sz="quarter" idx="10"/>
          </p:nvPr>
        </p:nvPicPr>
        <p:blipFill>
          <a:blip r:embed="rId5"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761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35" y="627183"/>
            <a:ext cx="9293143" cy="2555631"/>
          </a:xfrm>
        </p:spPr>
        <p:txBody>
          <a:bodyPr>
            <a:normAutofit fontScale="90000"/>
          </a:bodyPr>
          <a:lstStyle/>
          <a:p>
            <a:r>
              <a:rPr lang="en-US" dirty="0" smtClean="0"/>
              <a:t>Allison Chatrchyan, Cornell University, Ithaca, NY</a:t>
            </a:r>
            <a:br>
              <a:rPr lang="en-US" dirty="0" smtClean="0"/>
            </a:br>
            <a:r>
              <a:rPr lang="en-US" dirty="0"/>
              <a:t/>
            </a:r>
            <a:br>
              <a:rPr lang="en-US" dirty="0"/>
            </a:br>
            <a:r>
              <a:rPr lang="en-US" dirty="0" smtClean="0"/>
              <a:t>Perspectives on </a:t>
            </a:r>
            <a:r>
              <a:rPr lang="en-US" i="1" dirty="0" smtClean="0"/>
              <a:t>Multi-level </a:t>
            </a:r>
            <a:r>
              <a:rPr lang="en-US" i="1" dirty="0"/>
              <a:t>policy </a:t>
            </a:r>
            <a:r>
              <a:rPr lang="en-US" i="1" dirty="0" smtClean="0"/>
              <a:t>on </a:t>
            </a:r>
            <a:r>
              <a:rPr lang="en-US" i="1" dirty="0"/>
              <a:t>agriculture and C</a:t>
            </a:r>
            <a:r>
              <a:rPr lang="en-US" i="1" dirty="0" smtClean="0"/>
              <a:t>ountry NDCs and Plans.</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285135" y="3607156"/>
            <a:ext cx="9381066" cy="3880773"/>
          </a:xfrm>
        </p:spPr>
        <p:txBody>
          <a:bodyPr>
            <a:normAutofit/>
          </a:bodyPr>
          <a:lstStyle/>
          <a:p>
            <a:pPr lvl="1">
              <a:buFont typeface="Courier New" charset="0"/>
              <a:buChar char="o"/>
            </a:pPr>
            <a:r>
              <a:rPr lang="en-US" sz="2800" dirty="0" smtClean="0"/>
              <a:t>Critical Question: How can we quickly scale up Climate Smart Agriculture in countries globally, when climate adaptation needs to be locally specific, but achieve global agreements?</a:t>
            </a:r>
            <a:endParaRPr lang="en-US" sz="2800" dirty="0"/>
          </a:p>
          <a:p>
            <a:pPr lvl="1"/>
            <a:endParaRPr lang="en-US" dirty="0" smtClean="0"/>
          </a:p>
          <a:p>
            <a:pPr lvl="1"/>
            <a:endParaRPr lang="en-US" dirty="0"/>
          </a:p>
        </p:txBody>
      </p:sp>
    </p:spTree>
    <p:extLst>
      <p:ext uri="{BB962C8B-B14F-4D97-AF65-F5344CB8AC3E}">
        <p14:creationId xmlns:p14="http://schemas.microsoft.com/office/powerpoint/2010/main" val="19801521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1026" name="Picture 2" descr="https://csa.guide/sites/default/files/images/WhatisCSAFig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5076" y="0"/>
            <a:ext cx="91344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55063"/>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189549" y="0"/>
            <a:ext cx="3002451" cy="1492791"/>
          </a:xfrm>
          <a:prstGeom prst="rect">
            <a:avLst/>
          </a:prstGeom>
        </p:spPr>
      </p:pic>
      <p:sp>
        <p:nvSpPr>
          <p:cNvPr id="3" name="TextBox 2"/>
          <p:cNvSpPr txBox="1"/>
          <p:nvPr/>
        </p:nvSpPr>
        <p:spPr>
          <a:xfrm>
            <a:off x="454644" y="2017003"/>
            <a:ext cx="9434944" cy="4524315"/>
          </a:xfrm>
          <a:prstGeom prst="rect">
            <a:avLst/>
          </a:prstGeom>
          <a:noFill/>
        </p:spPr>
        <p:txBody>
          <a:bodyPr wrap="square" rtlCol="0">
            <a:spAutoFit/>
          </a:bodyPr>
          <a:lstStyle/>
          <a:p>
            <a:pPr marL="401822" indent="-401822">
              <a:buFont typeface="Arial" charset="0"/>
              <a:buChar char="•"/>
            </a:pPr>
            <a:r>
              <a:rPr lang="en-US" sz="2400" dirty="0" smtClean="0"/>
              <a:t>Elinor Ostrom:</a:t>
            </a:r>
            <a:endParaRPr lang="en-US" sz="2400" dirty="0"/>
          </a:p>
          <a:p>
            <a:pPr marL="401822" indent="-401822">
              <a:buFont typeface="Arial" charset="0"/>
              <a:buChar char="•"/>
            </a:pPr>
            <a:r>
              <a:rPr lang="en-US" sz="2400" dirty="0" smtClean="0"/>
              <a:t>If </a:t>
            </a:r>
            <a:r>
              <a:rPr lang="en-US" sz="2400" dirty="0"/>
              <a:t>global environmental challenges are not backed up by a variety of efforts at the national, regional, and local level, they may not achieve the desired </a:t>
            </a:r>
            <a:r>
              <a:rPr lang="en-US" sz="2400" dirty="0" smtClean="0"/>
              <a:t>outcomes</a:t>
            </a:r>
          </a:p>
          <a:p>
            <a:pPr marL="401822" indent="-401822">
              <a:buFont typeface="Arial" charset="0"/>
              <a:buChar char="•"/>
            </a:pPr>
            <a:r>
              <a:rPr lang="en-US" sz="2400" dirty="0" smtClean="0"/>
              <a:t>Policy spans </a:t>
            </a:r>
            <a:r>
              <a:rPr lang="en-US" sz="2400" dirty="0"/>
              <a:t>many spatial levels (international, national &amp; local)</a:t>
            </a:r>
          </a:p>
          <a:p>
            <a:pPr marL="401822" indent="-401822">
              <a:buFont typeface="Arial" charset="0"/>
              <a:buChar char="•"/>
            </a:pPr>
            <a:r>
              <a:rPr lang="en-US" sz="2400" dirty="0"/>
              <a:t>Many modes and domains of action (including policies, markets, networks)</a:t>
            </a:r>
          </a:p>
          <a:p>
            <a:pPr marL="401822" indent="-401822">
              <a:buFont typeface="Arial" charset="0"/>
              <a:buChar char="•"/>
            </a:pPr>
            <a:r>
              <a:rPr lang="en-US" sz="2400" dirty="0"/>
              <a:t>More diverse, with a greater emphasis on bottom-up initiatives</a:t>
            </a:r>
          </a:p>
          <a:p>
            <a:pPr marL="401822" indent="-401822">
              <a:buFont typeface="Arial" charset="0"/>
              <a:buChar char="•"/>
            </a:pPr>
            <a:r>
              <a:rPr lang="en-US" sz="2400" dirty="0"/>
              <a:t>Self organization, Site Specific, Experimentation and Learning, Trust</a:t>
            </a:r>
          </a:p>
          <a:p>
            <a:pPr marL="401822" indent="-401822">
              <a:buFont typeface="Arial" charset="0"/>
              <a:buChar char="•"/>
            </a:pPr>
            <a:r>
              <a:rPr lang="en-US" sz="2400" dirty="0"/>
              <a:t>Greater # Actors, Greater Complexity, But Greater Innovation = Need for Coordination, Information Sharing</a:t>
            </a:r>
          </a:p>
        </p:txBody>
      </p:sp>
      <p:sp>
        <p:nvSpPr>
          <p:cNvPr id="8" name="TextBox 7"/>
          <p:cNvSpPr txBox="1"/>
          <p:nvPr/>
        </p:nvSpPr>
        <p:spPr>
          <a:xfrm>
            <a:off x="-1372985" y="183610"/>
            <a:ext cx="11906169" cy="1323439"/>
          </a:xfrm>
          <a:prstGeom prst="rect">
            <a:avLst/>
          </a:prstGeom>
          <a:noFill/>
        </p:spPr>
        <p:txBody>
          <a:bodyPr wrap="square" rtlCol="0">
            <a:spAutoFit/>
          </a:bodyPr>
          <a:lstStyle/>
          <a:p>
            <a:pPr algn="ctr"/>
            <a:r>
              <a:rPr lang="en-US" sz="4000" dirty="0"/>
              <a:t>Polycentric </a:t>
            </a:r>
            <a:r>
              <a:rPr lang="en-US" sz="4000" dirty="0" smtClean="0"/>
              <a:t>Governance</a:t>
            </a:r>
          </a:p>
          <a:p>
            <a:pPr algn="ctr"/>
            <a:r>
              <a:rPr lang="en-US" sz="4000" dirty="0" smtClean="0"/>
              <a:t>for </a:t>
            </a:r>
            <a:r>
              <a:rPr lang="en-US" sz="4000" dirty="0"/>
              <a:t>Climate Change </a:t>
            </a:r>
          </a:p>
        </p:txBody>
      </p:sp>
    </p:spTree>
    <p:extLst>
      <p:ext uri="{BB962C8B-B14F-4D97-AF65-F5344CB8AC3E}">
        <p14:creationId xmlns:p14="http://schemas.microsoft.com/office/powerpoint/2010/main" val="210359193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BBDA09-1256-46C6-87AF-9A60C6C55902}"/>
              </a:ext>
            </a:extLst>
          </p:cNvPr>
          <p:cNvSpPr>
            <a:spLocks noGrp="1"/>
          </p:cNvSpPr>
          <p:nvPr>
            <p:ph type="title"/>
          </p:nvPr>
        </p:nvSpPr>
        <p:spPr/>
        <p:txBody>
          <a:bodyPr/>
          <a:lstStyle/>
          <a:p>
            <a:r>
              <a:rPr lang="en-US" dirty="0"/>
              <a:t>Climate Models: Precipitation</a:t>
            </a:r>
          </a:p>
        </p:txBody>
      </p:sp>
      <p:sp>
        <p:nvSpPr>
          <p:cNvPr id="3" name="TextBox 2">
            <a:extLst>
              <a:ext uri="{FF2B5EF4-FFF2-40B4-BE49-F238E27FC236}">
                <a16:creationId xmlns="" xmlns:a16="http://schemas.microsoft.com/office/drawing/2014/main" id="{02083B11-EA4D-4A32-91C0-8A1A4CAC57C3}"/>
              </a:ext>
            </a:extLst>
          </p:cNvPr>
          <p:cNvSpPr txBox="1"/>
          <p:nvPr/>
        </p:nvSpPr>
        <p:spPr>
          <a:xfrm>
            <a:off x="2303866" y="1136909"/>
            <a:ext cx="4815742" cy="430887"/>
          </a:xfrm>
          <a:prstGeom prst="rect">
            <a:avLst/>
          </a:prstGeom>
          <a:noFill/>
        </p:spPr>
        <p:txBody>
          <a:bodyPr wrap="none" rtlCol="0">
            <a:spAutoFit/>
          </a:bodyPr>
          <a:lstStyle/>
          <a:p>
            <a:r>
              <a:rPr lang="en-US" sz="2200" b="1" dirty="0"/>
              <a:t>Annual precipitation in millimeters</a:t>
            </a:r>
          </a:p>
        </p:txBody>
      </p:sp>
      <p:sp>
        <p:nvSpPr>
          <p:cNvPr id="4" name="TextBox 3">
            <a:extLst>
              <a:ext uri="{FF2B5EF4-FFF2-40B4-BE49-F238E27FC236}">
                <a16:creationId xmlns="" xmlns:a16="http://schemas.microsoft.com/office/drawing/2014/main" id="{E5C88184-358C-4CD6-9025-2CFF86B3867E}"/>
              </a:ext>
            </a:extLst>
          </p:cNvPr>
          <p:cNvSpPr txBox="1"/>
          <p:nvPr/>
        </p:nvSpPr>
        <p:spPr>
          <a:xfrm>
            <a:off x="3955251" y="1766084"/>
            <a:ext cx="1536700" cy="369332"/>
          </a:xfrm>
          <a:prstGeom prst="rect">
            <a:avLst/>
          </a:prstGeom>
          <a:noFill/>
        </p:spPr>
        <p:txBody>
          <a:bodyPr wrap="square" rtlCol="0">
            <a:spAutoFit/>
          </a:bodyPr>
          <a:lstStyle/>
          <a:p>
            <a:r>
              <a:rPr lang="en-US" dirty="0"/>
              <a:t>GFDL-ESM2M </a:t>
            </a:r>
          </a:p>
        </p:txBody>
      </p:sp>
      <p:pic>
        <p:nvPicPr>
          <p:cNvPr id="5" name="Picture 4">
            <a:extLst>
              <a:ext uri="{FF2B5EF4-FFF2-40B4-BE49-F238E27FC236}">
                <a16:creationId xmlns="" xmlns:a16="http://schemas.microsoft.com/office/drawing/2014/main" id="{A5FCC965-EA4C-424A-B209-C0B38F6764EF}"/>
              </a:ext>
            </a:extLst>
          </p:cNvPr>
          <p:cNvPicPr>
            <a:picLocks noChangeAspect="1"/>
          </p:cNvPicPr>
          <p:nvPr/>
        </p:nvPicPr>
        <p:blipFill>
          <a:blip r:embed="rId3"/>
          <a:stretch>
            <a:fillRect/>
          </a:stretch>
        </p:blipFill>
        <p:spPr>
          <a:xfrm>
            <a:off x="3134654" y="2286000"/>
            <a:ext cx="3179775" cy="4572000"/>
          </a:xfrm>
          <a:prstGeom prst="rect">
            <a:avLst/>
          </a:prstGeom>
        </p:spPr>
      </p:pic>
      <p:sp>
        <p:nvSpPr>
          <p:cNvPr id="6" name="TextBox 5">
            <a:extLst>
              <a:ext uri="{FF2B5EF4-FFF2-40B4-BE49-F238E27FC236}">
                <a16:creationId xmlns="" xmlns:a16="http://schemas.microsoft.com/office/drawing/2014/main" id="{82964389-2404-4E99-9F5F-B62AA1868EB8}"/>
              </a:ext>
            </a:extLst>
          </p:cNvPr>
          <p:cNvSpPr txBox="1"/>
          <p:nvPr/>
        </p:nvSpPr>
        <p:spPr>
          <a:xfrm>
            <a:off x="7486977" y="1831564"/>
            <a:ext cx="2565782" cy="369332"/>
          </a:xfrm>
          <a:prstGeom prst="rect">
            <a:avLst/>
          </a:prstGeom>
          <a:noFill/>
        </p:spPr>
        <p:txBody>
          <a:bodyPr wrap="square" rtlCol="0">
            <a:spAutoFit/>
          </a:bodyPr>
          <a:lstStyle/>
          <a:p>
            <a:r>
              <a:rPr lang="en-US" dirty="0"/>
              <a:t>MIROC-ESM-CHEM</a:t>
            </a:r>
          </a:p>
        </p:txBody>
      </p:sp>
      <p:pic>
        <p:nvPicPr>
          <p:cNvPr id="7" name="Picture 6">
            <a:extLst>
              <a:ext uri="{FF2B5EF4-FFF2-40B4-BE49-F238E27FC236}">
                <a16:creationId xmlns="" xmlns:a16="http://schemas.microsoft.com/office/drawing/2014/main" id="{3A623938-02DD-4DC0-866F-F94322052130}"/>
              </a:ext>
            </a:extLst>
          </p:cNvPr>
          <p:cNvPicPr>
            <a:picLocks noChangeAspect="1"/>
          </p:cNvPicPr>
          <p:nvPr/>
        </p:nvPicPr>
        <p:blipFill>
          <a:blip r:embed="rId4"/>
          <a:stretch>
            <a:fillRect/>
          </a:stretch>
        </p:blipFill>
        <p:spPr>
          <a:xfrm>
            <a:off x="7181861" y="2283522"/>
            <a:ext cx="3179775" cy="4572000"/>
          </a:xfrm>
          <a:prstGeom prst="rect">
            <a:avLst/>
          </a:prstGeom>
        </p:spPr>
      </p:pic>
      <p:pic>
        <p:nvPicPr>
          <p:cNvPr id="8" name="Picture 7">
            <a:extLst>
              <a:ext uri="{FF2B5EF4-FFF2-40B4-BE49-F238E27FC236}">
                <a16:creationId xmlns="" xmlns:a16="http://schemas.microsoft.com/office/drawing/2014/main" id="{8A849966-0CD6-4651-BCFC-90BA60E9474C}"/>
              </a:ext>
            </a:extLst>
          </p:cNvPr>
          <p:cNvPicPr>
            <a:picLocks noChangeAspect="1"/>
          </p:cNvPicPr>
          <p:nvPr/>
        </p:nvPicPr>
        <p:blipFill>
          <a:blip r:embed="rId5"/>
          <a:stretch>
            <a:fillRect/>
          </a:stretch>
        </p:blipFill>
        <p:spPr>
          <a:xfrm>
            <a:off x="6314429" y="3818207"/>
            <a:ext cx="1330725" cy="2957167"/>
          </a:xfrm>
          <a:prstGeom prst="rect">
            <a:avLst/>
          </a:prstGeom>
        </p:spPr>
      </p:pic>
      <p:sp>
        <p:nvSpPr>
          <p:cNvPr id="9" name="Rectangle 8">
            <a:extLst>
              <a:ext uri="{FF2B5EF4-FFF2-40B4-BE49-F238E27FC236}">
                <a16:creationId xmlns="" xmlns:a16="http://schemas.microsoft.com/office/drawing/2014/main" id="{16997DE9-FC90-4501-BAE5-72F2225C60BC}"/>
              </a:ext>
            </a:extLst>
          </p:cNvPr>
          <p:cNvSpPr/>
          <p:nvPr/>
        </p:nvSpPr>
        <p:spPr>
          <a:xfrm>
            <a:off x="677334" y="3865630"/>
            <a:ext cx="2457320" cy="2862322"/>
          </a:xfrm>
          <a:prstGeom prst="rect">
            <a:avLst/>
          </a:prstGeom>
          <a:solidFill>
            <a:schemeClr val="bg1"/>
          </a:solidFill>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Source</a:t>
            </a:r>
            <a:r>
              <a:rPr lang="en-US" dirty="0">
                <a:latin typeface="Calibri" panose="020F0502020204030204" pitchFamily="34" charset="0"/>
                <a:ea typeface="Calibri" panose="020F0502020204030204" pitchFamily="34" charset="0"/>
                <a:cs typeface="Times New Roman" panose="02020603050405020304" pitchFamily="18" charset="0"/>
              </a:rPr>
              <a:t>: Data from Müller and Robertson (2014), which used downscaled versions of four CMIP5 GCMs (Taylor, Stouffer, and Meehl 2012), under RCP8.5, and re-based to WorldClim 1.4 (Hijmans et al. 2005).</a:t>
            </a:r>
            <a:endParaRPr lang="en-US" dirty="0"/>
          </a:p>
        </p:txBody>
      </p:sp>
    </p:spTree>
    <p:extLst>
      <p:ext uri="{BB962C8B-B14F-4D97-AF65-F5344CB8AC3E}">
        <p14:creationId xmlns:p14="http://schemas.microsoft.com/office/powerpoint/2010/main" val="530496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Policy Drivers</a:t>
            </a:r>
            <a:r>
              <a:rPr lang="en-US" dirty="0"/>
              <a:t>:</a:t>
            </a:r>
            <a:br>
              <a:rPr lang="en-US" dirty="0"/>
            </a:br>
            <a:endParaRPr lang="en-US" dirty="0"/>
          </a:p>
        </p:txBody>
      </p:sp>
      <p:sp>
        <p:nvSpPr>
          <p:cNvPr id="3" name="Content Placeholder 2"/>
          <p:cNvSpPr>
            <a:spLocks noGrp="1"/>
          </p:cNvSpPr>
          <p:nvPr>
            <p:ph idx="1"/>
          </p:nvPr>
        </p:nvSpPr>
        <p:spPr>
          <a:xfrm>
            <a:off x="677334" y="1655263"/>
            <a:ext cx="9381066" cy="5202737"/>
          </a:xfrm>
        </p:spPr>
        <p:txBody>
          <a:bodyPr>
            <a:normAutofit/>
          </a:bodyPr>
          <a:lstStyle/>
          <a:p>
            <a:pPr lvl="1">
              <a:buFont typeface="Courier New" charset="0"/>
              <a:buChar char="o"/>
            </a:pPr>
            <a:r>
              <a:rPr lang="en-US" sz="2000" dirty="0" smtClean="0"/>
              <a:t>Paris Agreement:</a:t>
            </a:r>
            <a:r>
              <a:rPr lang="en-US" sz="2000" dirty="0"/>
              <a:t> </a:t>
            </a:r>
            <a:r>
              <a:rPr lang="en-US" sz="2000" dirty="0" smtClean="0"/>
              <a:t>Of </a:t>
            </a:r>
            <a:r>
              <a:rPr lang="en-US" sz="2000" dirty="0"/>
              <a:t>162 INDCs, 104 included intentions to reduce emissions from agriculture, and 127 listed agriculture as a priority for adaptation. </a:t>
            </a:r>
            <a:endParaRPr lang="en-US" sz="2000" dirty="0" smtClean="0"/>
          </a:p>
          <a:p>
            <a:pPr lvl="1">
              <a:buFont typeface="Courier New" charset="0"/>
              <a:buChar char="o"/>
            </a:pPr>
            <a:r>
              <a:rPr lang="en-US" sz="2000" dirty="0" smtClean="0"/>
              <a:t>Koronivia Joint Work Program on Agriculture – key Questions </a:t>
            </a:r>
          </a:p>
          <a:p>
            <a:pPr lvl="1">
              <a:buFont typeface="Courier New" charset="0"/>
              <a:buChar char="o"/>
            </a:pPr>
            <a:r>
              <a:rPr lang="en-US" sz="2000" dirty="0" smtClean="0"/>
              <a:t>2030 </a:t>
            </a:r>
            <a:r>
              <a:rPr lang="en-US" sz="2000" dirty="0"/>
              <a:t>Agenda for Sustainable </a:t>
            </a:r>
            <a:r>
              <a:rPr lang="en-US" sz="2000" dirty="0" smtClean="0"/>
              <a:t>Development, and 17 </a:t>
            </a:r>
            <a:r>
              <a:rPr lang="en-US" sz="2000" dirty="0"/>
              <a:t>Sustainable Development Goals (SDGs). </a:t>
            </a:r>
            <a:endParaRPr lang="en-US" sz="2000" dirty="0" smtClean="0"/>
          </a:p>
          <a:p>
            <a:pPr lvl="1">
              <a:buFont typeface="Courier New" charset="0"/>
              <a:buChar char="o"/>
            </a:pPr>
            <a:r>
              <a:rPr lang="en-US" sz="2000" dirty="0" smtClean="0"/>
              <a:t>But </a:t>
            </a:r>
            <a:r>
              <a:rPr lang="en-US" sz="2000" dirty="0"/>
              <a:t>need to translate </a:t>
            </a:r>
            <a:r>
              <a:rPr lang="en-US" sz="2000" dirty="0" smtClean="0"/>
              <a:t>global goals into </a:t>
            </a:r>
            <a:r>
              <a:rPr lang="en-US" sz="2000" dirty="0"/>
              <a:t>national </a:t>
            </a:r>
            <a:r>
              <a:rPr lang="en-US" sz="2000" dirty="0" smtClean="0"/>
              <a:t>policies !</a:t>
            </a:r>
          </a:p>
          <a:p>
            <a:pPr lvl="1">
              <a:buFont typeface="Courier New" charset="0"/>
              <a:buChar char="o"/>
            </a:pPr>
            <a:r>
              <a:rPr lang="en-US" sz="2000" dirty="0" smtClean="0"/>
              <a:t>But agriculture adaptation is locally-driven: National Policy Makers need to listen to the needs of local communities and stakeholders</a:t>
            </a:r>
          </a:p>
          <a:p>
            <a:pPr lvl="1">
              <a:buFont typeface="Courier New" charset="0"/>
              <a:buChar char="o"/>
            </a:pPr>
            <a:r>
              <a:rPr lang="en-US" sz="2000" dirty="0" smtClean="0"/>
              <a:t>Policy Coherence between the Global level, regional, national and local levels.</a:t>
            </a:r>
            <a:endParaRPr lang="en-US" sz="2000" dirty="0"/>
          </a:p>
          <a:p>
            <a:pPr lvl="1"/>
            <a:endParaRPr lang="en-US" dirty="0" smtClean="0"/>
          </a:p>
          <a:p>
            <a:pPr lvl="1"/>
            <a:endParaRPr lang="en-US" dirty="0"/>
          </a:p>
        </p:txBody>
      </p:sp>
    </p:spTree>
    <p:extLst>
      <p:ext uri="{BB962C8B-B14F-4D97-AF65-F5344CB8AC3E}">
        <p14:creationId xmlns:p14="http://schemas.microsoft.com/office/powerpoint/2010/main" val="5135373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358" y="2213343"/>
            <a:ext cx="8976620" cy="3880773"/>
          </a:xfrm>
        </p:spPr>
        <p:txBody>
          <a:bodyPr/>
          <a:lstStyle/>
          <a:p>
            <a:pPr lvl="1">
              <a:buFont typeface="Courier New" charset="0"/>
              <a:buChar char="o"/>
            </a:pPr>
            <a:r>
              <a:rPr lang="en-US" sz="2400" dirty="0"/>
              <a:t>But need to translate global goals into national </a:t>
            </a:r>
            <a:r>
              <a:rPr lang="en-US" sz="2400" dirty="0" smtClean="0"/>
              <a:t>and local policies!</a:t>
            </a:r>
            <a:endParaRPr lang="en-US" sz="2400" dirty="0"/>
          </a:p>
          <a:p>
            <a:pPr lvl="1">
              <a:buFont typeface="Courier New" charset="0"/>
              <a:buChar char="o"/>
            </a:pPr>
            <a:r>
              <a:rPr lang="en-US" sz="2400" dirty="0" smtClean="0"/>
              <a:t>Agriculture </a:t>
            </a:r>
            <a:r>
              <a:rPr lang="en-US" sz="2400" dirty="0"/>
              <a:t>adaptation is </a:t>
            </a:r>
            <a:r>
              <a:rPr lang="en-US" sz="2400" dirty="0" smtClean="0"/>
              <a:t>locally-specific: national </a:t>
            </a:r>
            <a:r>
              <a:rPr lang="en-US" sz="2400" dirty="0"/>
              <a:t>p</a:t>
            </a:r>
            <a:r>
              <a:rPr lang="en-US" sz="2400" dirty="0" smtClean="0"/>
              <a:t>olicy makers </a:t>
            </a:r>
            <a:r>
              <a:rPr lang="en-US" sz="2400" dirty="0"/>
              <a:t>need to </a:t>
            </a:r>
            <a:r>
              <a:rPr lang="en-US" sz="2400" dirty="0" smtClean="0"/>
              <a:t>include local </a:t>
            </a:r>
            <a:r>
              <a:rPr lang="en-US" sz="2400" dirty="0"/>
              <a:t>communities and </a:t>
            </a:r>
            <a:r>
              <a:rPr lang="en-US" sz="2400" dirty="0" smtClean="0"/>
              <a:t>stakeholders in the process.</a:t>
            </a:r>
            <a:endParaRPr lang="en-US" sz="2400" dirty="0"/>
          </a:p>
          <a:p>
            <a:pPr lvl="1">
              <a:buFont typeface="Courier New" charset="0"/>
              <a:buChar char="o"/>
            </a:pPr>
            <a:r>
              <a:rPr lang="en-US" sz="2400" dirty="0"/>
              <a:t>Policy Coherence between the Global level, regional, national and local levels.</a:t>
            </a:r>
          </a:p>
          <a:p>
            <a:endParaRPr lang="en-US" dirty="0"/>
          </a:p>
        </p:txBody>
      </p:sp>
    </p:spTree>
    <p:extLst>
      <p:ext uri="{BB962C8B-B14F-4D97-AF65-F5344CB8AC3E}">
        <p14:creationId xmlns:p14="http://schemas.microsoft.com/office/powerpoint/2010/main" val="13606359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Nested Scales of Global to Local </a:t>
            </a:r>
            <a:r>
              <a:rPr lang="en-US" dirty="0" smtClean="0"/>
              <a:t>Policies         for Transforming Agriculture</a:t>
            </a:r>
            <a:br>
              <a:rPr lang="en-US" dirty="0" smtClean="0"/>
            </a:br>
            <a:r>
              <a:rPr lang="en-US" dirty="0" smtClean="0"/>
              <a:t>within a Changing Climate</a:t>
            </a:r>
            <a:endParaRPr lang="en-US" dirty="0"/>
          </a:p>
        </p:txBody>
      </p:sp>
      <p:pic>
        <p:nvPicPr>
          <p:cNvPr id="1028" name="Picture 4" descr="https://lh3.googleusercontent.com/L9wsEhQbiDIVC6ggQvkuliTdOsAz0xiDZCe0JD8EKZ8rli8fdybYKrT3dUDfEw-M0Op6ZFJuSThv91KJaYnFEHF-FXH6hMkXy4-U_YMkFqje9_olblgOjJh3Y_TcJsfikNLKdeqW"/>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77863" y="2666892"/>
            <a:ext cx="8596312" cy="286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430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596" y="257906"/>
            <a:ext cx="8596668" cy="1320800"/>
          </a:xfrm>
        </p:spPr>
        <p:txBody>
          <a:bodyPr/>
          <a:lstStyle/>
          <a:p>
            <a:r>
              <a:rPr lang="en-US" dirty="0" smtClean="0"/>
              <a:t>Key Needs</a:t>
            </a:r>
            <a:endParaRPr lang="en-US" dirty="0"/>
          </a:p>
        </p:txBody>
      </p:sp>
      <p:sp>
        <p:nvSpPr>
          <p:cNvPr id="3" name="Content Placeholder 2"/>
          <p:cNvSpPr>
            <a:spLocks noGrp="1"/>
          </p:cNvSpPr>
          <p:nvPr>
            <p:ph idx="1"/>
          </p:nvPr>
        </p:nvSpPr>
        <p:spPr>
          <a:xfrm>
            <a:off x="431148" y="1252414"/>
            <a:ext cx="9750343" cy="4568094"/>
          </a:xfrm>
        </p:spPr>
        <p:txBody>
          <a:bodyPr>
            <a:noAutofit/>
          </a:bodyPr>
          <a:lstStyle/>
          <a:p>
            <a:pPr>
              <a:buFont typeface="Courier New" charset="0"/>
              <a:buChar char="o"/>
            </a:pPr>
            <a:r>
              <a:rPr lang="en-US" sz="2600" dirty="0" smtClean="0"/>
              <a:t>We know what to do! Political Will, Capacity</a:t>
            </a:r>
          </a:p>
          <a:p>
            <a:pPr>
              <a:buFont typeface="Courier New" charset="0"/>
              <a:buChar char="o"/>
            </a:pPr>
            <a:r>
              <a:rPr lang="en-US" sz="2600" dirty="0" smtClean="0"/>
              <a:t>Support and Training for Extension or Agriculture Advisors on agriculture and climate change adaptation and mitigation</a:t>
            </a:r>
          </a:p>
          <a:p>
            <a:pPr>
              <a:buFont typeface="Courier New" charset="0"/>
              <a:buChar char="o"/>
            </a:pPr>
            <a:r>
              <a:rPr lang="en-US" sz="2600" dirty="0" smtClean="0"/>
              <a:t>Funding! </a:t>
            </a:r>
          </a:p>
          <a:p>
            <a:pPr>
              <a:buFont typeface="Courier New" charset="0"/>
              <a:buChar char="o"/>
            </a:pPr>
            <a:r>
              <a:rPr lang="en-US" sz="2600" dirty="0" smtClean="0"/>
              <a:t>Engage more stakeholders to make it real, translate science into policy: Farmers, NGOs, research universities</a:t>
            </a:r>
          </a:p>
          <a:p>
            <a:pPr>
              <a:buFont typeface="Courier New" charset="0"/>
              <a:buChar char="o"/>
            </a:pPr>
            <a:r>
              <a:rPr lang="en-US" sz="2600" dirty="0" smtClean="0"/>
              <a:t>Capacity </a:t>
            </a:r>
            <a:r>
              <a:rPr lang="en-US" sz="2600" smtClean="0"/>
              <a:t>building for ALL developing </a:t>
            </a:r>
            <a:r>
              <a:rPr lang="en-US" sz="2600" dirty="0" smtClean="0"/>
              <a:t>and transition countries that include agriculture in their NDC</a:t>
            </a:r>
          </a:p>
          <a:p>
            <a:pPr>
              <a:buFont typeface="Courier New" charset="0"/>
              <a:buChar char="o"/>
            </a:pPr>
            <a:r>
              <a:rPr lang="en-US" sz="2600" dirty="0" smtClean="0"/>
              <a:t>Specific project and policy templates that can be shared.</a:t>
            </a:r>
          </a:p>
          <a:p>
            <a:pPr>
              <a:buFont typeface="Courier New" charset="0"/>
              <a:buChar char="o"/>
            </a:pPr>
            <a:r>
              <a:rPr lang="en-US" sz="2600" dirty="0" smtClean="0"/>
              <a:t>Precision Agriculture, decision support tools</a:t>
            </a:r>
          </a:p>
          <a:p>
            <a:pPr>
              <a:buFont typeface="Courier New" charset="0"/>
              <a:buChar char="o"/>
            </a:pPr>
            <a:endParaRPr lang="en-US" sz="2600" dirty="0" smtClean="0"/>
          </a:p>
          <a:p>
            <a:pPr>
              <a:buFont typeface="Courier New" charset="0"/>
              <a:buChar char="o"/>
            </a:pPr>
            <a:endParaRPr lang="en-US" sz="2600" dirty="0"/>
          </a:p>
        </p:txBody>
      </p:sp>
    </p:spTree>
    <p:extLst>
      <p:ext uri="{BB962C8B-B14F-4D97-AF65-F5344CB8AC3E}">
        <p14:creationId xmlns:p14="http://schemas.microsoft.com/office/powerpoint/2010/main" val="6112125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and Upcoming </a:t>
            </a:r>
            <a:br>
              <a:rPr lang="en-US" dirty="0" smtClean="0"/>
            </a:br>
            <a:r>
              <a:rPr lang="en-US" dirty="0" smtClean="0"/>
              <a:t>Research/Policy Documents</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a:t>Chatrchyan, A. C. Yin, E. Torquebiau, U.S. Nagothu. 2018. Multi-level policy measures to support sustainable agriculture intensification for smallholders.</a:t>
            </a:r>
            <a:r>
              <a:rPr lang="en-US" sz="2400" i="1" dirty="0"/>
              <a:t> </a:t>
            </a:r>
            <a:r>
              <a:rPr lang="en-US" sz="2400" dirty="0"/>
              <a:t>In </a:t>
            </a:r>
            <a:r>
              <a:rPr lang="en-US" sz="2400" i="1" dirty="0"/>
              <a:t>Agricultural Development and Sustainable Intensification Technology and Policy Challenges in the Face of Climate Change</a:t>
            </a:r>
            <a:r>
              <a:rPr lang="en-US" sz="2400" dirty="0"/>
              <a:t>. Ed. U.S. Nagathu. London: Routledge</a:t>
            </a:r>
            <a:r>
              <a:rPr lang="en-US" sz="2400" dirty="0" smtClean="0"/>
              <a:t>.</a:t>
            </a:r>
          </a:p>
          <a:p>
            <a:endParaRPr lang="en-US" sz="2400" dirty="0" smtClean="0"/>
          </a:p>
          <a:p>
            <a:r>
              <a:rPr lang="en-US" sz="2400" i="1" dirty="0" smtClean="0"/>
              <a:t>Transforming </a:t>
            </a:r>
            <a:r>
              <a:rPr lang="en-US" sz="2400" i="1" dirty="0"/>
              <a:t>global food systems under a changing climate’ </a:t>
            </a:r>
            <a:r>
              <a:rPr lang="en-US" sz="2400" dirty="0"/>
              <a:t>initiative led by the CGIAR Research Program on Climate Change, Agriculture and Food Security (CCAFS), the Danish Agriculture and Food Council (Landbrug &amp; Fødevarer), and the University of </a:t>
            </a:r>
            <a:r>
              <a:rPr lang="en-US" sz="2400" dirty="0" smtClean="0"/>
              <a:t>Copenhagen: Policy Workstream – Coming 2019</a:t>
            </a:r>
            <a:endParaRPr lang="en-US" sz="2400" dirty="0"/>
          </a:p>
          <a:p>
            <a:endParaRPr lang="en-US" dirty="0"/>
          </a:p>
        </p:txBody>
      </p:sp>
    </p:spTree>
    <p:extLst>
      <p:ext uri="{BB962C8B-B14F-4D97-AF65-F5344CB8AC3E}">
        <p14:creationId xmlns:p14="http://schemas.microsoft.com/office/powerpoint/2010/main" val="2509471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87381"/>
            <a:ext cx="12260061" cy="4910499"/>
          </a:xfrm>
          <a:prstGeom prst="rect">
            <a:avLst/>
          </a:prstGeom>
        </p:spPr>
      </p:pic>
    </p:spTree>
    <p:extLst>
      <p:ext uri="{BB962C8B-B14F-4D97-AF65-F5344CB8AC3E}">
        <p14:creationId xmlns:p14="http://schemas.microsoft.com/office/powerpoint/2010/main" val="16051172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690446" y="-159417"/>
            <a:ext cx="4958862" cy="7017417"/>
          </a:xfrm>
        </p:spPr>
      </p:pic>
    </p:spTree>
    <p:extLst>
      <p:ext uri="{BB962C8B-B14F-4D97-AF65-F5344CB8AC3E}">
        <p14:creationId xmlns:p14="http://schemas.microsoft.com/office/powerpoint/2010/main" val="631335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Discussion</a:t>
            </a:r>
            <a:endParaRPr lang="en-US" dirty="0"/>
          </a:p>
        </p:txBody>
      </p:sp>
      <p:sp>
        <p:nvSpPr>
          <p:cNvPr id="3" name="Content Placeholder 2"/>
          <p:cNvSpPr>
            <a:spLocks noGrp="1"/>
          </p:cNvSpPr>
          <p:nvPr>
            <p:ph idx="1"/>
          </p:nvPr>
        </p:nvSpPr>
        <p:spPr>
          <a:xfrm>
            <a:off x="677334" y="1545128"/>
            <a:ext cx="8596668" cy="3880773"/>
          </a:xfrm>
        </p:spPr>
        <p:txBody>
          <a:bodyPr>
            <a:noAutofit/>
          </a:bodyPr>
          <a:lstStyle/>
          <a:p>
            <a:r>
              <a:rPr lang="en-US" sz="2400" dirty="0" smtClean="0"/>
              <a:t>Given what the scientific models can show us about climate impacts to crops, what kind of information would help policy makers develop adaptation policies for agriculture?</a:t>
            </a:r>
          </a:p>
          <a:p>
            <a:r>
              <a:rPr lang="en-US" sz="2400" dirty="0" smtClean="0"/>
              <a:t>How can we facilitate better dialogue between policy makers and scientists?</a:t>
            </a:r>
          </a:p>
          <a:p>
            <a:r>
              <a:rPr lang="en-US" sz="2400" dirty="0" smtClean="0"/>
              <a:t>How can we ensure better coordination between the broad goals of the Paris Agreement for climate change and agriculture, and national policy implementation?</a:t>
            </a:r>
          </a:p>
          <a:p>
            <a:r>
              <a:rPr lang="en-US" sz="2400" dirty="0" smtClean="0"/>
              <a:t>For countries: what were the barriers to developing agriculture policies in NDCs and NAPs and what help is needed from which groups?</a:t>
            </a:r>
          </a:p>
          <a:p>
            <a:endParaRPr lang="en-US" sz="2400" dirty="0"/>
          </a:p>
        </p:txBody>
      </p:sp>
    </p:spTree>
    <p:extLst>
      <p:ext uri="{BB962C8B-B14F-4D97-AF65-F5344CB8AC3E}">
        <p14:creationId xmlns:p14="http://schemas.microsoft.com/office/powerpoint/2010/main" val="14907583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8642" y="0"/>
            <a:ext cx="7766936" cy="1646302"/>
          </a:xfrm>
        </p:spPr>
        <p:txBody>
          <a:bodyPr/>
          <a:lstStyle/>
          <a:p>
            <a:pPr algn="ctr"/>
            <a:r>
              <a:rPr lang="en-US" dirty="0" smtClean="0"/>
              <a:t>Thank you! Questions?</a:t>
            </a:r>
            <a:endParaRPr lang="en-US" dirty="0"/>
          </a:p>
        </p:txBody>
      </p:sp>
      <p:sp>
        <p:nvSpPr>
          <p:cNvPr id="3" name="Subtitle 2"/>
          <p:cNvSpPr>
            <a:spLocks noGrp="1"/>
          </p:cNvSpPr>
          <p:nvPr>
            <p:ph type="subTitle" idx="1"/>
          </p:nvPr>
        </p:nvSpPr>
        <p:spPr>
          <a:xfrm>
            <a:off x="1944489" y="2138672"/>
            <a:ext cx="12192000" cy="3014296"/>
          </a:xfrm>
        </p:spPr>
        <p:txBody>
          <a:bodyPr>
            <a:noAutofit/>
          </a:bodyPr>
          <a:lstStyle/>
          <a:p>
            <a:pPr lvl="0" algn="l"/>
            <a:r>
              <a:rPr lang="en-US" sz="2800" dirty="0"/>
              <a:t>Carolina </a:t>
            </a:r>
            <a:r>
              <a:rPr lang="en-US" sz="2800" dirty="0" smtClean="0"/>
              <a:t>Balian: </a:t>
            </a:r>
            <a:r>
              <a:rPr lang="en-US" sz="2800" u="sng" dirty="0" smtClean="0">
                <a:hlinkClick r:id="rId2"/>
              </a:rPr>
              <a:t>carolina.balian@undp.org</a:t>
            </a:r>
            <a:endParaRPr lang="en-US" sz="2800" dirty="0"/>
          </a:p>
          <a:p>
            <a:pPr lvl="0" algn="l"/>
            <a:r>
              <a:rPr lang="en-US" sz="2800" dirty="0"/>
              <a:t>Allison </a:t>
            </a:r>
            <a:r>
              <a:rPr lang="en-US" sz="2800" dirty="0" smtClean="0"/>
              <a:t>Chatrchyan: </a:t>
            </a:r>
            <a:r>
              <a:rPr lang="en-US" sz="2800" dirty="0" smtClean="0">
                <a:hlinkClick r:id="rId3"/>
              </a:rPr>
              <a:t>amc256@cornell.edu</a:t>
            </a:r>
            <a:endParaRPr lang="en-US" sz="2800" dirty="0"/>
          </a:p>
          <a:p>
            <a:pPr lvl="0" algn="l"/>
            <a:r>
              <a:rPr lang="en-US" sz="2800" dirty="0"/>
              <a:t>Angelina </a:t>
            </a:r>
            <a:r>
              <a:rPr lang="en-US" sz="2800" dirty="0" smtClean="0"/>
              <a:t>Espinoza: </a:t>
            </a:r>
            <a:r>
              <a:rPr lang="en-US" sz="2800" dirty="0" smtClean="0">
                <a:hlinkClick r:id="rId4"/>
              </a:rPr>
              <a:t>jespinoz@odepa.gob.cl</a:t>
            </a:r>
            <a:endParaRPr lang="en-US" sz="2800" dirty="0"/>
          </a:p>
          <a:p>
            <a:pPr lvl="0" algn="l"/>
            <a:r>
              <a:rPr lang="en-US" sz="2800" dirty="0"/>
              <a:t>Diana </a:t>
            </a:r>
            <a:r>
              <a:rPr lang="en-US" sz="2800" dirty="0" smtClean="0"/>
              <a:t>Harutyunyan: </a:t>
            </a:r>
            <a:r>
              <a:rPr lang="en-US" sz="2800" dirty="0" smtClean="0">
                <a:hlinkClick r:id="rId5"/>
              </a:rPr>
              <a:t>diana@nature.am</a:t>
            </a:r>
            <a:endParaRPr lang="en-US" sz="2800" dirty="0"/>
          </a:p>
          <a:p>
            <a:pPr lvl="0" algn="l"/>
            <a:r>
              <a:rPr lang="en-US" sz="2800" dirty="0"/>
              <a:t>Catherine </a:t>
            </a:r>
            <a:r>
              <a:rPr lang="en-US" sz="2800" dirty="0" smtClean="0"/>
              <a:t>Mungai: </a:t>
            </a:r>
            <a:r>
              <a:rPr lang="en-US" sz="2800" dirty="0" smtClean="0">
                <a:hlinkClick r:id="rId6"/>
              </a:rPr>
              <a:t>c.mungai@cgiar.org</a:t>
            </a:r>
            <a:endParaRPr lang="en-US" sz="2800" dirty="0"/>
          </a:p>
          <a:p>
            <a:pPr lvl="0" algn="l"/>
            <a:r>
              <a:rPr lang="en-US" sz="2800" dirty="0"/>
              <a:t>Tim </a:t>
            </a:r>
            <a:r>
              <a:rPr lang="en-US" sz="2800" dirty="0" smtClean="0"/>
              <a:t>Thomas: </a:t>
            </a:r>
            <a:r>
              <a:rPr lang="en-US" sz="2800" dirty="0" smtClean="0">
                <a:hlinkClick r:id="rId7"/>
              </a:rPr>
              <a:t>Tim.Thomas@cgiar.org</a:t>
            </a:r>
            <a:endParaRPr lang="en-US" sz="2800" dirty="0"/>
          </a:p>
          <a:p>
            <a:pPr algn="l"/>
            <a:endParaRPr lang="en-US" sz="2000" dirty="0" smtClean="0"/>
          </a:p>
        </p:txBody>
      </p:sp>
      <p:pic>
        <p:nvPicPr>
          <p:cNvPr id="5" name="image2.png"/>
          <p:cNvPicPr/>
          <p:nvPr/>
        </p:nvPicPr>
        <p:blipFill>
          <a:blip r:embed="rId8"/>
          <a:srcRect/>
          <a:stretch>
            <a:fillRect/>
          </a:stretch>
        </p:blipFill>
        <p:spPr>
          <a:xfrm>
            <a:off x="5081886" y="6186068"/>
            <a:ext cx="1353131" cy="605738"/>
          </a:xfrm>
          <a:prstGeom prst="rect">
            <a:avLst/>
          </a:prstGeom>
          <a:ln/>
        </p:spPr>
      </p:pic>
      <p:pic>
        <p:nvPicPr>
          <p:cNvPr id="6" name="image1.png"/>
          <p:cNvPicPr/>
          <p:nvPr/>
        </p:nvPicPr>
        <p:blipFill>
          <a:blip r:embed="rId9"/>
          <a:srcRect/>
          <a:stretch>
            <a:fillRect/>
          </a:stretch>
        </p:blipFill>
        <p:spPr>
          <a:xfrm>
            <a:off x="7193349" y="6195361"/>
            <a:ext cx="1368474" cy="508639"/>
          </a:xfrm>
          <a:prstGeom prst="rect">
            <a:avLst/>
          </a:prstGeom>
          <a:ln/>
        </p:spPr>
      </p:pic>
      <p:pic>
        <p:nvPicPr>
          <p:cNvPr id="7" name="image3.jpg"/>
          <p:cNvPicPr/>
          <p:nvPr/>
        </p:nvPicPr>
        <p:blipFill>
          <a:blip r:embed="rId10"/>
          <a:srcRect/>
          <a:stretch>
            <a:fillRect/>
          </a:stretch>
        </p:blipFill>
        <p:spPr>
          <a:xfrm>
            <a:off x="2634364" y="6235205"/>
            <a:ext cx="1828800" cy="457200"/>
          </a:xfrm>
          <a:prstGeom prst="rect">
            <a:avLst/>
          </a:prstGeom>
          <a:ln/>
        </p:spPr>
      </p:pic>
      <p:pic>
        <p:nvPicPr>
          <p:cNvPr id="8" name="Picture 7"/>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11812" y="6097084"/>
            <a:ext cx="1311546" cy="700879"/>
          </a:xfrm>
          <a:prstGeom prst="rect">
            <a:avLst/>
          </a:prstGeom>
        </p:spPr>
      </p:pic>
    </p:spTree>
    <p:extLst>
      <p:ext uri="{BB962C8B-B14F-4D97-AF65-F5344CB8AC3E}">
        <p14:creationId xmlns:p14="http://schemas.microsoft.com/office/powerpoint/2010/main" val="1696925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6F23AD-3FF0-4F9A-81B6-6725F56CAB35}"/>
              </a:ext>
            </a:extLst>
          </p:cNvPr>
          <p:cNvSpPr>
            <a:spLocks noGrp="1"/>
          </p:cNvSpPr>
          <p:nvPr>
            <p:ph type="title"/>
          </p:nvPr>
        </p:nvSpPr>
        <p:spPr>
          <a:xfrm>
            <a:off x="1135429" y="309808"/>
            <a:ext cx="8077200" cy="995362"/>
          </a:xfrm>
        </p:spPr>
        <p:txBody>
          <a:bodyPr>
            <a:noAutofit/>
          </a:bodyPr>
          <a:lstStyle/>
          <a:p>
            <a:r>
              <a:rPr lang="en-US" sz="3200" dirty="0"/>
              <a:t>Rainfed maize yield changes due to climate change, 2000-2050</a:t>
            </a:r>
          </a:p>
        </p:txBody>
      </p:sp>
      <p:graphicFrame>
        <p:nvGraphicFramePr>
          <p:cNvPr id="3" name="Table 2">
            <a:extLst>
              <a:ext uri="{FF2B5EF4-FFF2-40B4-BE49-F238E27FC236}">
                <a16:creationId xmlns="" xmlns:a16="http://schemas.microsoft.com/office/drawing/2014/main" id="{DFF004C8-2847-46EB-AAD1-E13FA59E0F40}"/>
              </a:ext>
            </a:extLst>
          </p:cNvPr>
          <p:cNvGraphicFramePr>
            <a:graphicFrameLocks noGrp="1"/>
          </p:cNvGraphicFramePr>
          <p:nvPr>
            <p:extLst>
              <p:ext uri="{D42A27DB-BD31-4B8C-83A1-F6EECF244321}">
                <p14:modId xmlns:p14="http://schemas.microsoft.com/office/powerpoint/2010/main" val="2028432021"/>
              </p:ext>
            </p:extLst>
          </p:nvPr>
        </p:nvGraphicFramePr>
        <p:xfrm>
          <a:off x="1135429" y="1520669"/>
          <a:ext cx="7506905" cy="3813609"/>
        </p:xfrm>
        <a:graphic>
          <a:graphicData uri="http://schemas.openxmlformats.org/drawingml/2006/table">
            <a:tbl>
              <a:tblPr>
                <a:tableStyleId>{5C22544A-7EE6-4342-B048-85BDC9FD1C3A}</a:tableStyleId>
              </a:tblPr>
              <a:tblGrid>
                <a:gridCol w="1889126">
                  <a:extLst>
                    <a:ext uri="{9D8B030D-6E8A-4147-A177-3AD203B41FA5}">
                      <a16:colId xmlns="" xmlns:a16="http://schemas.microsoft.com/office/drawing/2014/main" val="1555946818"/>
                    </a:ext>
                  </a:extLst>
                </a:gridCol>
                <a:gridCol w="1117600">
                  <a:extLst>
                    <a:ext uri="{9D8B030D-6E8A-4147-A177-3AD203B41FA5}">
                      <a16:colId xmlns="" xmlns:a16="http://schemas.microsoft.com/office/drawing/2014/main" val="3457216865"/>
                    </a:ext>
                  </a:extLst>
                </a:gridCol>
                <a:gridCol w="1155700">
                  <a:extLst>
                    <a:ext uri="{9D8B030D-6E8A-4147-A177-3AD203B41FA5}">
                      <a16:colId xmlns="" xmlns:a16="http://schemas.microsoft.com/office/drawing/2014/main" val="3083703574"/>
                    </a:ext>
                  </a:extLst>
                </a:gridCol>
                <a:gridCol w="1054100">
                  <a:extLst>
                    <a:ext uri="{9D8B030D-6E8A-4147-A177-3AD203B41FA5}">
                      <a16:colId xmlns="" xmlns:a16="http://schemas.microsoft.com/office/drawing/2014/main" val="4188717994"/>
                    </a:ext>
                  </a:extLst>
                </a:gridCol>
                <a:gridCol w="1079500">
                  <a:extLst>
                    <a:ext uri="{9D8B030D-6E8A-4147-A177-3AD203B41FA5}">
                      <a16:colId xmlns="" xmlns:a16="http://schemas.microsoft.com/office/drawing/2014/main" val="2536156959"/>
                    </a:ext>
                  </a:extLst>
                </a:gridCol>
                <a:gridCol w="1210879">
                  <a:extLst>
                    <a:ext uri="{9D8B030D-6E8A-4147-A177-3AD203B41FA5}">
                      <a16:colId xmlns="" xmlns:a16="http://schemas.microsoft.com/office/drawing/2014/main" val="4292105209"/>
                    </a:ext>
                  </a:extLst>
                </a:gridCol>
              </a:tblGrid>
              <a:tr h="883444">
                <a:tc>
                  <a:txBody>
                    <a:bodyPr/>
                    <a:lstStyle/>
                    <a:p>
                      <a:pPr algn="l" fontAlgn="b"/>
                      <a:r>
                        <a:rPr lang="en-US" sz="2400" b="1" u="none" strike="noStrike" dirty="0">
                          <a:solidFill>
                            <a:schemeClr val="bg1"/>
                          </a:solidFill>
                          <a:effectLst/>
                        </a:rPr>
                        <a:t>Country</a:t>
                      </a:r>
                      <a:endParaRPr lang="en-US" sz="2400" b="1" i="0" u="none" strike="noStrike" dirty="0">
                        <a:solidFill>
                          <a:schemeClr val="bg1"/>
                        </a:solidFill>
                        <a:effectLst/>
                        <a:latin typeface="Calibri" panose="020F0502020204030204" pitchFamily="34" charset="0"/>
                      </a:endParaRPr>
                    </a:p>
                  </a:txBody>
                  <a:tcPr marL="6350" marR="6350" marT="6350" marB="0" anchor="b">
                    <a:solidFill>
                      <a:schemeClr val="tx2">
                        <a:lumMod val="75000"/>
                      </a:schemeClr>
                    </a:solidFill>
                  </a:tcPr>
                </a:tc>
                <a:tc>
                  <a:txBody>
                    <a:bodyPr/>
                    <a:lstStyle/>
                    <a:p>
                      <a:pPr algn="r" fontAlgn="b"/>
                      <a:r>
                        <a:rPr lang="en-US" sz="2400" b="1" u="none" strike="noStrike" dirty="0">
                          <a:solidFill>
                            <a:schemeClr val="bg1"/>
                          </a:solidFill>
                          <a:effectLst/>
                        </a:rPr>
                        <a:t>GFDL</a:t>
                      </a:r>
                      <a:endParaRPr lang="en-US" sz="2400" b="1" i="0" u="none" strike="noStrike" dirty="0">
                        <a:solidFill>
                          <a:schemeClr val="bg1"/>
                        </a:solidFill>
                        <a:effectLst/>
                        <a:latin typeface="Calibri" panose="020F0502020204030204" pitchFamily="34" charset="0"/>
                      </a:endParaRPr>
                    </a:p>
                  </a:txBody>
                  <a:tcPr marL="6350" marR="6350" marT="6350" marB="0" anchor="b">
                    <a:solidFill>
                      <a:schemeClr val="tx2">
                        <a:lumMod val="75000"/>
                      </a:schemeClr>
                    </a:solidFill>
                  </a:tcPr>
                </a:tc>
                <a:tc>
                  <a:txBody>
                    <a:bodyPr/>
                    <a:lstStyle/>
                    <a:p>
                      <a:pPr algn="r" fontAlgn="b"/>
                      <a:r>
                        <a:rPr lang="en-US" sz="2400" b="1" u="none" strike="noStrike" dirty="0">
                          <a:solidFill>
                            <a:schemeClr val="bg1"/>
                          </a:solidFill>
                          <a:effectLst/>
                        </a:rPr>
                        <a:t>Had-GEM</a:t>
                      </a:r>
                      <a:endParaRPr lang="en-US" sz="2400" b="1" i="0" u="none" strike="noStrike" dirty="0">
                        <a:solidFill>
                          <a:schemeClr val="bg1"/>
                        </a:solidFill>
                        <a:effectLst/>
                        <a:latin typeface="Calibri" panose="020F0502020204030204" pitchFamily="34" charset="0"/>
                      </a:endParaRPr>
                    </a:p>
                  </a:txBody>
                  <a:tcPr marL="6350" marR="6350" marT="6350" marB="0" anchor="b">
                    <a:solidFill>
                      <a:schemeClr val="tx2">
                        <a:lumMod val="75000"/>
                      </a:schemeClr>
                    </a:solidFill>
                  </a:tcPr>
                </a:tc>
                <a:tc>
                  <a:txBody>
                    <a:bodyPr/>
                    <a:lstStyle/>
                    <a:p>
                      <a:pPr algn="r" fontAlgn="b"/>
                      <a:r>
                        <a:rPr lang="en-US" sz="2400" b="1" u="none" strike="noStrike" dirty="0">
                          <a:solidFill>
                            <a:schemeClr val="bg1"/>
                          </a:solidFill>
                          <a:effectLst/>
                        </a:rPr>
                        <a:t>IPSL</a:t>
                      </a:r>
                      <a:endParaRPr lang="en-US" sz="2400" b="1" i="0" u="none" strike="noStrike" dirty="0">
                        <a:solidFill>
                          <a:schemeClr val="bg1"/>
                        </a:solidFill>
                        <a:effectLst/>
                        <a:latin typeface="Calibri" panose="020F0502020204030204" pitchFamily="34" charset="0"/>
                      </a:endParaRPr>
                    </a:p>
                  </a:txBody>
                  <a:tcPr marL="6350" marR="6350" marT="6350" marB="0" anchor="b">
                    <a:solidFill>
                      <a:schemeClr val="tx2">
                        <a:lumMod val="75000"/>
                      </a:schemeClr>
                    </a:solidFill>
                  </a:tcPr>
                </a:tc>
                <a:tc>
                  <a:txBody>
                    <a:bodyPr/>
                    <a:lstStyle/>
                    <a:p>
                      <a:pPr algn="r" fontAlgn="b"/>
                      <a:r>
                        <a:rPr lang="en-US" sz="2400" b="1" u="none" strike="noStrike" dirty="0">
                          <a:solidFill>
                            <a:schemeClr val="bg1"/>
                          </a:solidFill>
                          <a:effectLst/>
                        </a:rPr>
                        <a:t>MIROC</a:t>
                      </a:r>
                      <a:endParaRPr lang="en-US" sz="2400" b="1" i="0" u="none" strike="noStrike" dirty="0">
                        <a:solidFill>
                          <a:schemeClr val="bg1"/>
                        </a:solidFill>
                        <a:effectLst/>
                        <a:latin typeface="Calibri" panose="020F0502020204030204" pitchFamily="34" charset="0"/>
                      </a:endParaRPr>
                    </a:p>
                  </a:txBody>
                  <a:tcPr marL="6350" marR="6350" marT="6350" marB="0" anchor="b">
                    <a:solidFill>
                      <a:schemeClr val="tx2">
                        <a:lumMod val="75000"/>
                      </a:schemeClr>
                    </a:solidFill>
                  </a:tcPr>
                </a:tc>
                <a:tc>
                  <a:txBody>
                    <a:bodyPr/>
                    <a:lstStyle/>
                    <a:p>
                      <a:pPr algn="r" fontAlgn="b"/>
                      <a:r>
                        <a:rPr lang="en-US" sz="2400" b="1" u="none" strike="noStrike" dirty="0">
                          <a:solidFill>
                            <a:schemeClr val="bg1"/>
                          </a:solidFill>
                          <a:effectLst/>
                        </a:rPr>
                        <a:t>Median of 4</a:t>
                      </a:r>
                      <a:endParaRPr lang="en-US" sz="2400" b="1" i="0" u="none" strike="noStrike" dirty="0">
                        <a:solidFill>
                          <a:schemeClr val="bg1"/>
                        </a:solidFill>
                        <a:effectLst/>
                        <a:latin typeface="Calibri" panose="020F0502020204030204" pitchFamily="34" charset="0"/>
                      </a:endParaRPr>
                    </a:p>
                  </a:txBody>
                  <a:tcPr marL="6350" marR="6350" marT="6350" marB="0" anchor="b">
                    <a:solidFill>
                      <a:schemeClr val="tx2">
                        <a:lumMod val="75000"/>
                      </a:schemeClr>
                    </a:solidFill>
                  </a:tcPr>
                </a:tc>
                <a:extLst>
                  <a:ext uri="{0D108BD9-81ED-4DB2-BD59-A6C34878D82A}">
                    <a16:rowId xmlns="" xmlns:a16="http://schemas.microsoft.com/office/drawing/2014/main" val="2661212829"/>
                  </a:ext>
                </a:extLst>
              </a:tr>
              <a:tr h="418595">
                <a:tc>
                  <a:txBody>
                    <a:bodyPr/>
                    <a:lstStyle/>
                    <a:p>
                      <a:pPr algn="l" fontAlgn="b"/>
                      <a:r>
                        <a:rPr lang="en-US" sz="2400" u="none" strike="noStrike" dirty="0">
                          <a:effectLst/>
                        </a:rPr>
                        <a:t>Colombia</a:t>
                      </a:r>
                      <a:endParaRPr lang="en-US" sz="2400" b="0" i="0" u="none" strike="noStrike" dirty="0">
                        <a:effectLst/>
                        <a:latin typeface="Calibri" panose="020F0502020204030204" pitchFamily="34" charset="0"/>
                      </a:endParaRPr>
                    </a:p>
                  </a:txBody>
                  <a:tcPr marL="6350" marR="6350" marT="6350" marB="0" anchor="b">
                    <a:solidFill>
                      <a:schemeClr val="tx2">
                        <a:lumMod val="20000"/>
                        <a:lumOff val="80000"/>
                      </a:schemeClr>
                    </a:solidFill>
                  </a:tcPr>
                </a:tc>
                <a:tc>
                  <a:txBody>
                    <a:bodyPr/>
                    <a:lstStyle/>
                    <a:p>
                      <a:pPr algn="r" fontAlgn="b"/>
                      <a:r>
                        <a:rPr lang="en-US" sz="2400" u="none" strike="noStrike" dirty="0">
                          <a:effectLst/>
                        </a:rPr>
                        <a:t>-8.3</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-8.5</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-23.1</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-8.0</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-8.4</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2038062428"/>
                  </a:ext>
                </a:extLst>
              </a:tr>
              <a:tr h="418595">
                <a:tc>
                  <a:txBody>
                    <a:bodyPr/>
                    <a:lstStyle/>
                    <a:p>
                      <a:pPr algn="l" fontAlgn="b"/>
                      <a:r>
                        <a:rPr lang="en-US" sz="2400" u="none" strike="noStrike" dirty="0">
                          <a:effectLst/>
                        </a:rPr>
                        <a:t>Costa Rica</a:t>
                      </a:r>
                      <a:endParaRPr lang="en-US" sz="2400" b="0" i="0" u="none" strike="noStrike" dirty="0">
                        <a:effectLst/>
                        <a:latin typeface="Calibri" panose="020F0502020204030204" pitchFamily="34" charset="0"/>
                      </a:endParaRPr>
                    </a:p>
                  </a:txBody>
                  <a:tcPr marL="6350" marR="6350" marT="6350" marB="0" anchor="b">
                    <a:solidFill>
                      <a:schemeClr val="tx2">
                        <a:lumMod val="20000"/>
                        <a:lumOff val="80000"/>
                      </a:schemeClr>
                    </a:solidFill>
                  </a:tcPr>
                </a:tc>
                <a:tc>
                  <a:txBody>
                    <a:bodyPr/>
                    <a:lstStyle/>
                    <a:p>
                      <a:pPr algn="r" fontAlgn="b"/>
                      <a:r>
                        <a:rPr lang="en-US" sz="2400" u="none" strike="noStrike" dirty="0">
                          <a:effectLst/>
                        </a:rPr>
                        <a:t>-7.1</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-8.4</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-14.5</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-5.0</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-7.8</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3028107245"/>
                  </a:ext>
                </a:extLst>
              </a:tr>
              <a:tr h="418595">
                <a:tc>
                  <a:txBody>
                    <a:bodyPr/>
                    <a:lstStyle/>
                    <a:p>
                      <a:pPr algn="l" fontAlgn="b"/>
                      <a:r>
                        <a:rPr lang="en-US" sz="2400" u="none" strike="noStrike" dirty="0">
                          <a:effectLst/>
                        </a:rPr>
                        <a:t>Guatemala</a:t>
                      </a:r>
                      <a:endParaRPr lang="en-US" sz="2400" b="0" i="0" u="none" strike="noStrike" dirty="0">
                        <a:effectLst/>
                        <a:latin typeface="Calibri" panose="020F0502020204030204" pitchFamily="34" charset="0"/>
                      </a:endParaRPr>
                    </a:p>
                  </a:txBody>
                  <a:tcPr marL="6350" marR="6350" marT="6350" marB="0" anchor="b">
                    <a:solidFill>
                      <a:schemeClr val="tx2">
                        <a:lumMod val="20000"/>
                        <a:lumOff val="80000"/>
                      </a:schemeClr>
                    </a:solidFill>
                  </a:tcPr>
                </a:tc>
                <a:tc>
                  <a:txBody>
                    <a:bodyPr/>
                    <a:lstStyle/>
                    <a:p>
                      <a:pPr algn="r" fontAlgn="b"/>
                      <a:r>
                        <a:rPr lang="en-US" sz="2400" u="none" strike="noStrike" dirty="0">
                          <a:effectLst/>
                        </a:rPr>
                        <a:t>-11.1</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-13.7</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-20.8</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-18.2</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-16.0</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1386717369"/>
                  </a:ext>
                </a:extLst>
              </a:tr>
              <a:tr h="418595">
                <a:tc>
                  <a:txBody>
                    <a:bodyPr/>
                    <a:lstStyle/>
                    <a:p>
                      <a:pPr algn="l" fontAlgn="b"/>
                      <a:r>
                        <a:rPr lang="en-US" sz="2400" u="none" strike="noStrike" dirty="0">
                          <a:effectLst/>
                        </a:rPr>
                        <a:t>Honduras</a:t>
                      </a:r>
                      <a:endParaRPr lang="en-US" sz="2400" b="0" i="0" u="none" strike="noStrike" dirty="0">
                        <a:effectLst/>
                        <a:latin typeface="Calibri" panose="020F0502020204030204" pitchFamily="34" charset="0"/>
                      </a:endParaRPr>
                    </a:p>
                  </a:txBody>
                  <a:tcPr marL="6350" marR="6350" marT="6350" marB="0" anchor="b">
                    <a:solidFill>
                      <a:schemeClr val="tx2">
                        <a:lumMod val="20000"/>
                        <a:lumOff val="80000"/>
                      </a:schemeClr>
                    </a:solidFill>
                  </a:tcPr>
                </a:tc>
                <a:tc>
                  <a:txBody>
                    <a:bodyPr/>
                    <a:lstStyle/>
                    <a:p>
                      <a:pPr algn="r" fontAlgn="b"/>
                      <a:r>
                        <a:rPr lang="en-US" sz="2400" u="none" strike="noStrike" dirty="0">
                          <a:effectLst/>
                        </a:rPr>
                        <a:t>-6.2</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-10.7</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-24.8</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-12.8</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-11.7</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508674360"/>
                  </a:ext>
                </a:extLst>
              </a:tr>
              <a:tr h="418595">
                <a:tc>
                  <a:txBody>
                    <a:bodyPr/>
                    <a:lstStyle/>
                    <a:p>
                      <a:pPr algn="l" fontAlgn="b"/>
                      <a:r>
                        <a:rPr lang="en-US" sz="2400" u="none" strike="noStrike" dirty="0">
                          <a:effectLst/>
                        </a:rPr>
                        <a:t>Nicaragua</a:t>
                      </a:r>
                      <a:endParaRPr lang="en-US" sz="2400" b="0" i="0" u="none" strike="noStrike" dirty="0">
                        <a:effectLst/>
                        <a:latin typeface="Calibri" panose="020F0502020204030204" pitchFamily="34" charset="0"/>
                      </a:endParaRPr>
                    </a:p>
                  </a:txBody>
                  <a:tcPr marL="6350" marR="6350" marT="6350" marB="0" anchor="b">
                    <a:solidFill>
                      <a:schemeClr val="tx2">
                        <a:lumMod val="20000"/>
                        <a:lumOff val="80000"/>
                      </a:schemeClr>
                    </a:solidFill>
                  </a:tcPr>
                </a:tc>
                <a:tc>
                  <a:txBody>
                    <a:bodyPr/>
                    <a:lstStyle/>
                    <a:p>
                      <a:pPr algn="r" fontAlgn="b"/>
                      <a:r>
                        <a:rPr lang="en-US" sz="2400" u="none" strike="noStrike" dirty="0">
                          <a:effectLst/>
                        </a:rPr>
                        <a:t>-2.5</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-9.8</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-23.5</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-5.4</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-7.6</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3552104512"/>
                  </a:ext>
                </a:extLst>
              </a:tr>
              <a:tr h="418595">
                <a:tc>
                  <a:txBody>
                    <a:bodyPr/>
                    <a:lstStyle/>
                    <a:p>
                      <a:pPr algn="l" fontAlgn="b"/>
                      <a:r>
                        <a:rPr lang="en-US" sz="2400" u="none" strike="noStrike" dirty="0">
                          <a:effectLst/>
                        </a:rPr>
                        <a:t>Peru</a:t>
                      </a:r>
                      <a:endParaRPr lang="en-US" sz="2400" b="0" i="0" u="none" strike="noStrike" dirty="0">
                        <a:effectLst/>
                        <a:latin typeface="Calibri" panose="020F0502020204030204" pitchFamily="34" charset="0"/>
                      </a:endParaRPr>
                    </a:p>
                  </a:txBody>
                  <a:tcPr marL="6350" marR="6350" marT="6350" marB="0" anchor="b">
                    <a:solidFill>
                      <a:schemeClr val="tx2">
                        <a:lumMod val="20000"/>
                        <a:lumOff val="80000"/>
                      </a:schemeClr>
                    </a:solidFill>
                  </a:tcPr>
                </a:tc>
                <a:tc>
                  <a:txBody>
                    <a:bodyPr/>
                    <a:lstStyle/>
                    <a:p>
                      <a:pPr algn="r" fontAlgn="b"/>
                      <a:r>
                        <a:rPr lang="en-US" sz="2400" u="none" strike="noStrike" dirty="0">
                          <a:effectLst/>
                        </a:rPr>
                        <a:t>-1.6</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-5.0</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-10.3</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-10.0</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-7.5</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47491114"/>
                  </a:ext>
                </a:extLst>
              </a:tr>
              <a:tr h="418595">
                <a:tc>
                  <a:txBody>
                    <a:bodyPr/>
                    <a:lstStyle/>
                    <a:p>
                      <a:pPr algn="l" fontAlgn="b"/>
                      <a:r>
                        <a:rPr lang="en-US" sz="2400" b="0" i="0" u="none" strike="noStrike" dirty="0">
                          <a:effectLst/>
                          <a:latin typeface="Calibri" panose="020F0502020204030204" pitchFamily="34" charset="0"/>
                        </a:rPr>
                        <a:t>El Salvador</a:t>
                      </a:r>
                    </a:p>
                  </a:txBody>
                  <a:tcPr marL="6350" marR="6350" marT="6350" marB="0" anchor="b">
                    <a:solidFill>
                      <a:schemeClr val="tx2">
                        <a:lumMod val="20000"/>
                        <a:lumOff val="80000"/>
                      </a:schemeClr>
                    </a:solidFill>
                  </a:tcPr>
                </a:tc>
                <a:tc>
                  <a:txBody>
                    <a:bodyPr/>
                    <a:lstStyle/>
                    <a:p>
                      <a:pPr algn="r" fontAlgn="b"/>
                      <a:r>
                        <a:rPr lang="en-US" sz="2400" u="none" strike="noStrike" dirty="0">
                          <a:effectLst/>
                        </a:rPr>
                        <a:t>-5.9</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-18.0</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-27.3</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-13.5</a:t>
                      </a:r>
                      <a:endParaRPr lang="en-US" sz="2400" b="0" i="0" u="none" strike="noStrike" dirty="0">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-15.8</a:t>
                      </a:r>
                      <a:endParaRPr lang="en-US" sz="2400" b="0" i="0" u="none" strike="noStrike" dirty="0">
                        <a:effectLst/>
                        <a:latin typeface="Calibri" panose="020F0502020204030204" pitchFamily="34" charset="0"/>
                      </a:endParaRPr>
                    </a:p>
                  </a:txBody>
                  <a:tcPr marL="6350" marR="6350" marT="6350" marB="0" anchor="b"/>
                </a:tc>
                <a:extLst>
                  <a:ext uri="{0D108BD9-81ED-4DB2-BD59-A6C34878D82A}">
                    <a16:rowId xmlns="" xmlns:a16="http://schemas.microsoft.com/office/drawing/2014/main" val="1728037234"/>
                  </a:ext>
                </a:extLst>
              </a:tr>
            </a:tbl>
          </a:graphicData>
        </a:graphic>
      </p:graphicFrame>
      <p:sp>
        <p:nvSpPr>
          <p:cNvPr id="4" name="TextBox 3">
            <a:extLst>
              <a:ext uri="{FF2B5EF4-FFF2-40B4-BE49-F238E27FC236}">
                <a16:creationId xmlns="" xmlns:a16="http://schemas.microsoft.com/office/drawing/2014/main" id="{9B5B7D39-92BF-43B2-A16D-9020C1D7777F}"/>
              </a:ext>
            </a:extLst>
          </p:cNvPr>
          <p:cNvSpPr txBox="1"/>
          <p:nvPr/>
        </p:nvSpPr>
        <p:spPr>
          <a:xfrm>
            <a:off x="739530" y="6283848"/>
            <a:ext cx="7902804" cy="369332"/>
          </a:xfrm>
          <a:prstGeom prst="rect">
            <a:avLst/>
          </a:prstGeom>
          <a:noFill/>
        </p:spPr>
        <p:txBody>
          <a:bodyPr wrap="none" rtlCol="0">
            <a:spAutoFit/>
          </a:bodyPr>
          <a:lstStyle/>
          <a:p>
            <a:r>
              <a:rPr lang="en-US" dirty="0"/>
              <a:t>Source: Authors using composite of AgMIP GGCMI (Rosenzweig et al. 2014).</a:t>
            </a:r>
          </a:p>
        </p:txBody>
      </p:sp>
    </p:spTree>
    <p:extLst>
      <p:ext uri="{BB962C8B-B14F-4D97-AF65-F5344CB8AC3E}">
        <p14:creationId xmlns:p14="http://schemas.microsoft.com/office/powerpoint/2010/main" val="19390252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626</TotalTime>
  <Words>5515</Words>
  <Application>Microsoft Office PowerPoint</Application>
  <PresentationFormat>Widescreen</PresentationFormat>
  <Paragraphs>780</Paragraphs>
  <Slides>88</Slides>
  <Notes>23</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88</vt:i4>
      </vt:variant>
    </vt:vector>
  </HeadingPairs>
  <TitlesOfParts>
    <vt:vector size="101" baseType="lpstr">
      <vt:lpstr>ＭＳ Ｐゴシック</vt:lpstr>
      <vt:lpstr>Arial</vt:lpstr>
      <vt:lpstr>Calibri</vt:lpstr>
      <vt:lpstr>Calibri </vt:lpstr>
      <vt:lpstr>Calibri Light</vt:lpstr>
      <vt:lpstr>Courier New</vt:lpstr>
      <vt:lpstr>Mangal</vt:lpstr>
      <vt:lpstr>Open Sans</vt:lpstr>
      <vt:lpstr>Times New Roman</vt:lpstr>
      <vt:lpstr>Trebuchet MS</vt:lpstr>
      <vt:lpstr>Wingdings</vt:lpstr>
      <vt:lpstr>Wingdings 3</vt:lpstr>
      <vt:lpstr>Facet</vt:lpstr>
      <vt:lpstr>COP24 Side Event  December 4, 2018</vt:lpstr>
      <vt:lpstr>Agenda</vt:lpstr>
      <vt:lpstr>Science and Policy Coming Together</vt:lpstr>
      <vt:lpstr>Impact of climate change on agriculture in Latin America</vt:lpstr>
      <vt:lpstr>Acknowledgments</vt:lpstr>
      <vt:lpstr>Overview</vt:lpstr>
      <vt:lpstr>Climate Models: Temperature</vt:lpstr>
      <vt:lpstr>Climate Models: Precipitation</vt:lpstr>
      <vt:lpstr>Rainfed maize yield changes due to climate change, 2000-2050</vt:lpstr>
      <vt:lpstr>Crop Model Usage</vt:lpstr>
      <vt:lpstr>Median projections for rainfed maize</vt:lpstr>
      <vt:lpstr>IMPACT Bioeconomic Model</vt:lpstr>
      <vt:lpstr>Changes in maize yields, 2010-2050</vt:lpstr>
      <vt:lpstr>Production changes for 7 crops for the region (all 7 countries), 2010-2050</vt:lpstr>
      <vt:lpstr>How might modeling help policy makers?</vt:lpstr>
      <vt:lpstr>Final Notes</vt:lpstr>
      <vt:lpstr>“Science and Policy Coming Together for a sustainable contribution of agriculture to the Nationally Determined Contributions (NDCs) &amp; National Adaptation Plans”  Contribución de la agricultura al NDC de Chile    </vt:lpstr>
      <vt:lpstr>3 Pilares</vt:lpstr>
      <vt:lpstr>PowerPoint Presentation</vt:lpstr>
      <vt:lpstr>PowerPoint Presentation</vt:lpstr>
      <vt:lpstr>COMPROMISOS Y ACTUALIZACIONES PILAR ADAPTACIÖN</vt:lpstr>
      <vt:lpstr>PowerPoint Presentation</vt:lpstr>
      <vt:lpstr>PowerPoint Presentation</vt:lpstr>
      <vt:lpstr>PANCC</vt:lpstr>
      <vt:lpstr>PowerPoint Presentation</vt:lpstr>
      <vt:lpstr>PowerPoint Presentation</vt:lpstr>
      <vt:lpstr>ORIENTACIONES</vt:lpstr>
      <vt:lpstr>Gracias</vt:lpstr>
      <vt:lpstr>Políticas y compromisos CC en  Chile y MINAGRI Mitigación y adaptación</vt:lpstr>
      <vt:lpstr>NDC implementation case study: Looking for transformation by reducing emissions intensity in climate-smart beef production agroecosystems in Uruguay </vt:lpstr>
      <vt:lpstr>PowerPoint Presentation</vt:lpstr>
      <vt:lpstr>Context: simultaneous targets have to be achieved </vt:lpstr>
      <vt:lpstr>PowerPoint Presentation</vt:lpstr>
      <vt:lpstr>PowerPoint Presentation</vt:lpstr>
      <vt:lpstr>Many sources and sinks associated to  Agriculture and land use/change</vt:lpstr>
      <vt:lpstr>Potential opportunities to reduce emissions intensity and enhance sinks by increasing productivity and efficiency </vt:lpstr>
      <vt:lpstr>We have identified several opportunities for synergies among productivity, adaptation and mitigation  </vt:lpstr>
      <vt:lpstr>PowerPoint Presentation</vt:lpstr>
      <vt:lpstr> HOW DO WE EXPECT  TO REDUCE EMISSIONS INTENSITY? </vt:lpstr>
      <vt:lpstr>PowerPoint Presentation</vt:lpstr>
      <vt:lpstr>Target 2: Enhance silvopastoral systems</vt:lpstr>
      <vt:lpstr> Target 3: Cero deforestation / increase in native forest areas   (Δ beef production by Δ productivity with no land use change)  </vt:lpstr>
      <vt:lpstr>  4. Cropland: maintain SOC stocks (2025)  5. Croplands: avoided emissions of N2O (2025)  6. Well managed rangelands: maintain SOC stocks + potential for  sequestration (2025).  7. Rice: AWD to reduce methane emissions  8. Manure management in dairy farms: avoided emissions of methane (2025).   </vt:lpstr>
      <vt:lpstr>Challenges for MRV of NDC targets in AFOLU in Uruguay </vt:lpstr>
      <vt:lpstr>PowerPoint Presentation</vt:lpstr>
      <vt:lpstr>Finally:</vt:lpstr>
      <vt:lpstr>Thank you!</vt:lpstr>
      <vt:lpstr>Agriculture Sector in Armenia’s Nationally Determined Contributions</vt:lpstr>
      <vt:lpstr>PowerPoint Presentation</vt:lpstr>
      <vt:lpstr>Nationally Determined Contributions of Armenia under Paris Agreement</vt:lpstr>
      <vt:lpstr>Climate Change Regulatory Framework in Armenia</vt:lpstr>
      <vt:lpstr>Agriculture sector contribution to GHG emissions, 2014</vt:lpstr>
      <vt:lpstr>Most vulnerable sectors to climate change, for priority adaptation activities according to Armenia’s NDC, 2015</vt:lpstr>
      <vt:lpstr>National  strategic documents and climate change adaptation</vt:lpstr>
      <vt:lpstr>Annual average annual air temperature deviations in the territory of Armenia from average of 1961-1990 </vt:lpstr>
      <vt:lpstr>Annual average precipitation deviations in the territory of Armenia from average of 1961-1990 </vt:lpstr>
      <vt:lpstr>The trends of atmosphere temperature (1929-2016) and precipitation (1935-2016) in Armenia</vt:lpstr>
      <vt:lpstr>Hazardous hydrometereological events dynamics  in Armenia, 1970-2016</vt:lpstr>
      <vt:lpstr>Agriculture Vulnerability to Hazardous Hydrometereological  Events by Regions </vt:lpstr>
      <vt:lpstr>Climate change annual temperature forecast for Armenia </vt:lpstr>
      <vt:lpstr>Climate change in Armenia</vt:lpstr>
      <vt:lpstr>Agriculture Sector Adaptation Measures Prioritized under Armenia’s Climate Change Policy</vt:lpstr>
      <vt:lpstr>Key Barriers</vt:lpstr>
      <vt:lpstr>Opportunities for Adaptation </vt:lpstr>
      <vt:lpstr>Ajdahak high mountain lake , h.s.l.3593m </vt:lpstr>
      <vt:lpstr>CCAFS Science-Policy Dialogue Platforms in East Africa</vt:lpstr>
      <vt:lpstr>PowerPoint Presentation</vt:lpstr>
      <vt:lpstr>PowerPoint Presentation</vt:lpstr>
      <vt:lpstr>Science-policy support   </vt:lpstr>
      <vt:lpstr>CCAFS platforms</vt:lpstr>
      <vt:lpstr>Objectives of the platforms</vt:lpstr>
      <vt:lpstr>Key successes in Tanzania and Uganda</vt:lpstr>
      <vt:lpstr>Challenges faced</vt:lpstr>
      <vt:lpstr>Platforms as entry points for NDC/NAP  implementation?  Lessons learned  </vt:lpstr>
      <vt:lpstr>For more information </vt:lpstr>
      <vt:lpstr>Thank you</vt:lpstr>
      <vt:lpstr>Allison Chatrchyan, Cornell University, Ithaca, NY  Perspectives on Multi-level policy on agriculture and Country NDCs and Plans.  </vt:lpstr>
      <vt:lpstr>PowerPoint Presentation</vt:lpstr>
      <vt:lpstr>PowerPoint Presentation</vt:lpstr>
      <vt:lpstr>Global Policy Drivers: </vt:lpstr>
      <vt:lpstr>PowerPoint Presentation</vt:lpstr>
      <vt:lpstr>Nested Scales of Global to Local Policies         for Transforming Agriculture within a Changing Climate</vt:lpstr>
      <vt:lpstr>Key Needs</vt:lpstr>
      <vt:lpstr>Recent and Upcoming  Research/Policy Documents</vt:lpstr>
      <vt:lpstr>PowerPoint Presentation</vt:lpstr>
      <vt:lpstr>PowerPoint Presentation</vt:lpstr>
      <vt:lpstr>Questions and Discussion</vt:lpstr>
      <vt:lpstr>Thank you!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Press Conference December 3, 2018</dc:title>
  <dc:creator>Allison M. Chatrchyan</dc:creator>
  <cp:lastModifiedBy>Mark A. Lawrence</cp:lastModifiedBy>
  <cp:revision>33</cp:revision>
  <dcterms:created xsi:type="dcterms:W3CDTF">2018-12-03T13:56:02Z</dcterms:created>
  <dcterms:modified xsi:type="dcterms:W3CDTF">2018-12-05T15:36:44Z</dcterms:modified>
</cp:coreProperties>
</file>